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63" r:id="rId8"/>
    <p:sldId id="264" r:id="rId9"/>
    <p:sldId id="421" r:id="rId10"/>
    <p:sldId id="434"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'G12'!$A$3</c:f>
              <c:strCache>
                <c:ptCount val="1"/>
                <c:pt idx="0">
                  <c:v>Alguna vez en la vida</c:v>
                </c:pt>
              </c:strCache>
            </c:strRef>
          </c:tx>
          <c:spPr>
            <a:solidFill>
              <a:srgbClr val="3399FF"/>
            </a:solidFill>
            <a:ln>
              <a:noFill/>
            </a:ln>
            <a:effectLst/>
          </c:spPr>
          <c:invertIfNegative val="0"/>
          <c:dPt>
            <c:idx val="0"/>
            <c:invertIfNegative val="0"/>
            <c:bubble3D val="0"/>
            <c:spPr>
              <a:solidFill>
                <a:srgbClr val="6699FF"/>
              </a:solidFill>
              <a:ln>
                <a:noFill/>
              </a:ln>
              <a:effectLst/>
            </c:spPr>
            <c:extLst>
              <c:ext xmlns:c16="http://schemas.microsoft.com/office/drawing/2014/chart" uri="{C3380CC4-5D6E-409C-BE32-E72D297353CC}">
                <c16:uniqueId val="{00000001-6A60-49E6-972F-584912D2908C}"/>
              </c:ext>
            </c:extLst>
          </c:dPt>
          <c:dPt>
            <c:idx val="1"/>
            <c:invertIfNegative val="0"/>
            <c:bubble3D val="0"/>
            <c:spPr>
              <a:solidFill>
                <a:srgbClr val="6699FF"/>
              </a:solidFill>
              <a:ln>
                <a:noFill/>
              </a:ln>
              <a:effectLst/>
            </c:spPr>
            <c:extLst>
              <c:ext xmlns:c16="http://schemas.microsoft.com/office/drawing/2014/chart" uri="{C3380CC4-5D6E-409C-BE32-E72D297353CC}">
                <c16:uniqueId val="{00000003-6A60-49E6-972F-584912D2908C}"/>
              </c:ext>
            </c:extLst>
          </c:dPt>
          <c:dPt>
            <c:idx val="2"/>
            <c:invertIfNegative val="0"/>
            <c:bubble3D val="0"/>
            <c:spPr>
              <a:solidFill>
                <a:srgbClr val="6699FF"/>
              </a:solidFill>
              <a:ln>
                <a:noFill/>
              </a:ln>
              <a:effectLst/>
            </c:spPr>
            <c:extLst>
              <c:ext xmlns:c16="http://schemas.microsoft.com/office/drawing/2014/chart" uri="{C3380CC4-5D6E-409C-BE32-E72D297353CC}">
                <c16:uniqueId val="{00000005-6A60-49E6-972F-584912D2908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'G12'!$B$2:$D$2</c:f>
              <c:strCache>
                <c:ptCount val="3"/>
                <c:pt idx="0">
                  <c:v>Total</c:v>
                </c:pt>
                <c:pt idx="1">
                  <c:v>Hombres</c:v>
                </c:pt>
                <c:pt idx="2">
                  <c:v>Mujeres</c:v>
                </c:pt>
              </c:strCache>
            </c:strRef>
          </c:cat>
          <c:val>
            <c:numRef>
              <c:f>'G12'!$B$3:$D$3</c:f>
              <c:numCache>
                <c:formatCode>#,##0.0</c:formatCode>
                <c:ptCount val="3"/>
                <c:pt idx="0">
                  <c:v>43.553938420456191</c:v>
                </c:pt>
                <c:pt idx="1">
                  <c:v>49.72698649686297</c:v>
                </c:pt>
                <c:pt idx="2">
                  <c:v>37.223573297418156</c:v>
                </c:pt>
              </c:numCache>
            </c:numRef>
          </c:val>
          <c:extLst>
            <c:ext xmlns:c16="http://schemas.microsoft.com/office/drawing/2014/chart" uri="{C3380CC4-5D6E-409C-BE32-E72D297353CC}">
              <c16:uniqueId val="{00000006-6A60-49E6-972F-584912D2908C}"/>
            </c:ext>
          </c:extLst>
        </c:ser>
        <c:ser>
          <c:idx val="2"/>
          <c:order val="1"/>
          <c:tx>
            <c:strRef>
              <c:f>'G12'!$A$4</c:f>
              <c:strCache>
                <c:ptCount val="1"/>
                <c:pt idx="0">
                  <c:v>Últimos 12 meses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'G12'!$B$2:$D$2</c:f>
              <c:strCache>
                <c:ptCount val="3"/>
                <c:pt idx="0">
                  <c:v>Total</c:v>
                </c:pt>
                <c:pt idx="1">
                  <c:v>Hombres</c:v>
                </c:pt>
                <c:pt idx="2">
                  <c:v>Mujeres</c:v>
                </c:pt>
              </c:strCache>
            </c:strRef>
          </c:cat>
          <c:val>
            <c:numRef>
              <c:f>'G12'!$B$4:$D$4</c:f>
              <c:numCache>
                <c:formatCode>#,##0.0</c:formatCode>
                <c:ptCount val="3"/>
                <c:pt idx="0">
                  <c:v>20.163517234086648</c:v>
                </c:pt>
                <c:pt idx="1">
                  <c:v>24.629666283930693</c:v>
                </c:pt>
                <c:pt idx="2">
                  <c:v>15.536952463477194</c:v>
                </c:pt>
              </c:numCache>
            </c:numRef>
          </c:val>
          <c:extLst>
            <c:ext xmlns:c16="http://schemas.microsoft.com/office/drawing/2014/chart" uri="{C3380CC4-5D6E-409C-BE32-E72D297353CC}">
              <c16:uniqueId val="{00000007-6A60-49E6-972F-584912D2908C}"/>
            </c:ext>
          </c:extLst>
        </c:ser>
        <c:ser>
          <c:idx val="1"/>
          <c:order val="2"/>
          <c:tx>
            <c:strRef>
              <c:f>'G12'!$A$5</c:f>
              <c:strCache>
                <c:ptCount val="1"/>
                <c:pt idx="0">
                  <c:v>Últimos 30 días</c:v>
                </c:pt>
              </c:strCache>
            </c:strRef>
          </c:tx>
          <c:spPr>
            <a:solidFill>
              <a:srgbClr val="A50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'G12'!$B$2:$D$2</c:f>
              <c:strCache>
                <c:ptCount val="3"/>
                <c:pt idx="0">
                  <c:v>Total</c:v>
                </c:pt>
                <c:pt idx="1">
                  <c:v>Hombres</c:v>
                </c:pt>
                <c:pt idx="2">
                  <c:v>Mujeres</c:v>
                </c:pt>
              </c:strCache>
            </c:strRef>
          </c:cat>
          <c:val>
            <c:numRef>
              <c:f>'G12'!$B$5:$D$5</c:f>
              <c:numCache>
                <c:formatCode>#,##0.0</c:formatCode>
                <c:ptCount val="3"/>
                <c:pt idx="0">
                  <c:v>7.8482291159938464</c:v>
                </c:pt>
                <c:pt idx="1">
                  <c:v>9.455865347638575</c:v>
                </c:pt>
                <c:pt idx="2">
                  <c:v>6.190736858096872</c:v>
                </c:pt>
              </c:numCache>
            </c:numRef>
          </c:val>
          <c:extLst>
            <c:ext xmlns:c16="http://schemas.microsoft.com/office/drawing/2014/chart" uri="{C3380CC4-5D6E-409C-BE32-E72D297353CC}">
              <c16:uniqueId val="{00000008-6A60-49E6-972F-584912D2908C}"/>
            </c:ext>
          </c:extLst>
        </c:ser>
        <c:dLbls>
          <c:showLegendKey val="0"/>
          <c:showVal val="1"/>
          <c:showCatName val="0"/>
          <c:showSerName val="0"/>
          <c:showPercent val="0"/>
          <c:showBubbleSize val="0"/>
        </c:dLbls>
        <c:gapWidth val="150"/>
        <c:overlap val="-25"/>
        <c:axId val="546502584"/>
        <c:axId val="546503760"/>
      </c:barChart>
      <c:catAx>
        <c:axId val="54650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46503760"/>
        <c:crosses val="autoZero"/>
        <c:auto val="1"/>
        <c:lblAlgn val="ctr"/>
        <c:lblOffset val="100"/>
        <c:noMultiLvlLbl val="0"/>
      </c:catAx>
      <c:valAx>
        <c:axId val="546503760"/>
        <c:scaling>
          <c:orientation val="minMax"/>
        </c:scaling>
        <c:delete val="1"/>
        <c:axPos val="l"/>
        <c:numFmt formatCode="#,##0" sourceLinked="0"/>
        <c:majorTickMark val="none"/>
        <c:minorTickMark val="none"/>
        <c:tickLblPos val="nextTo"/>
        <c:crossAx val="546502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'G12'!$A$3</c:f>
              <c:strCache>
                <c:ptCount val="1"/>
                <c:pt idx="0">
                  <c:v>2014</c:v>
                </c:pt>
              </c:strCache>
            </c:strRef>
          </c:tx>
          <c:spPr>
            <a:solidFill>
              <a:srgbClr val="3399FF"/>
            </a:solidFill>
            <a:ln>
              <a:noFill/>
            </a:ln>
            <a:effectLst/>
          </c:spPr>
          <c:invertIfNegative val="0"/>
          <c:dPt>
            <c:idx val="0"/>
            <c:invertIfNegative val="0"/>
            <c:bubble3D val="0"/>
            <c:spPr>
              <a:solidFill>
                <a:srgbClr val="6699FF"/>
              </a:solidFill>
              <a:ln>
                <a:noFill/>
              </a:ln>
              <a:effectLst/>
            </c:spPr>
            <c:extLst>
              <c:ext xmlns:c16="http://schemas.microsoft.com/office/drawing/2014/chart" uri="{C3380CC4-5D6E-409C-BE32-E72D297353CC}">
                <c16:uniqueId val="{00000001-6A60-49E6-972F-584912D2908C}"/>
              </c:ext>
            </c:extLst>
          </c:dPt>
          <c:dPt>
            <c:idx val="1"/>
            <c:invertIfNegative val="0"/>
            <c:bubble3D val="0"/>
            <c:spPr>
              <a:solidFill>
                <a:srgbClr val="6699FF"/>
              </a:solidFill>
              <a:ln>
                <a:noFill/>
              </a:ln>
              <a:effectLst/>
            </c:spPr>
            <c:extLst>
              <c:ext xmlns:c16="http://schemas.microsoft.com/office/drawing/2014/chart" uri="{C3380CC4-5D6E-409C-BE32-E72D297353CC}">
                <c16:uniqueId val="{00000003-6A60-49E6-972F-584912D2908C}"/>
              </c:ext>
            </c:extLst>
          </c:dPt>
          <c:dPt>
            <c:idx val="2"/>
            <c:invertIfNegative val="0"/>
            <c:bubble3D val="0"/>
            <c:spPr>
              <a:solidFill>
                <a:srgbClr val="6699FF"/>
              </a:solidFill>
              <a:ln>
                <a:noFill/>
              </a:ln>
              <a:effectLst/>
            </c:spPr>
            <c:extLst>
              <c:ext xmlns:c16="http://schemas.microsoft.com/office/drawing/2014/chart" uri="{C3380CC4-5D6E-409C-BE32-E72D297353CC}">
                <c16:uniqueId val="{00000005-6A60-49E6-972F-584912D2908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'G12'!$B$2:$D$2</c:f>
              <c:strCache>
                <c:ptCount val="3"/>
                <c:pt idx="0">
                  <c:v>Total</c:v>
                </c:pt>
                <c:pt idx="1">
                  <c:v>Hombres</c:v>
                </c:pt>
                <c:pt idx="2">
                  <c:v>Mujeres</c:v>
                </c:pt>
              </c:strCache>
            </c:strRef>
          </c:cat>
          <c:val>
            <c:numRef>
              <c:f>'G12'!$B$3:$D$3</c:f>
              <c:numCache>
                <c:formatCode>#,##0.0</c:formatCode>
                <c:ptCount val="3"/>
                <c:pt idx="0">
                  <c:v>14.6</c:v>
                </c:pt>
                <c:pt idx="1">
                  <c:v>16.3</c:v>
                </c:pt>
                <c:pt idx="2">
                  <c:v>13.2</c:v>
                </c:pt>
              </c:numCache>
            </c:numRef>
          </c:val>
          <c:extLst>
            <c:ext xmlns:c16="http://schemas.microsoft.com/office/drawing/2014/chart" uri="{C3380CC4-5D6E-409C-BE32-E72D297353CC}">
              <c16:uniqueId val="{00000006-6A60-49E6-972F-584912D2908C}"/>
            </c:ext>
          </c:extLst>
        </c:ser>
        <c:ser>
          <c:idx val="2"/>
          <c:order val="1"/>
          <c:tx>
            <c:strRef>
              <c:f>'G12'!$A$4</c:f>
              <c:strCache>
                <c:ptCount val="1"/>
                <c:pt idx="0">
                  <c:v>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'G12'!$B$2:$D$2</c:f>
              <c:strCache>
                <c:ptCount val="3"/>
                <c:pt idx="0">
                  <c:v>Total</c:v>
                </c:pt>
                <c:pt idx="1">
                  <c:v>Hombres</c:v>
                </c:pt>
                <c:pt idx="2">
                  <c:v>Mujeres</c:v>
                </c:pt>
              </c:strCache>
            </c:strRef>
          </c:cat>
          <c:val>
            <c:numRef>
              <c:f>'G12'!$B$4:$D$4</c:f>
              <c:numCache>
                <c:formatCode>#,##0.0</c:formatCode>
                <c:ptCount val="3"/>
                <c:pt idx="0">
                  <c:v>17.3</c:v>
                </c:pt>
                <c:pt idx="1">
                  <c:v>19.2</c:v>
                </c:pt>
                <c:pt idx="2">
                  <c:v>15.4</c:v>
                </c:pt>
              </c:numCache>
            </c:numRef>
          </c:val>
          <c:extLst>
            <c:ext xmlns:c16="http://schemas.microsoft.com/office/drawing/2014/chart" uri="{C3380CC4-5D6E-409C-BE32-E72D297353CC}">
              <c16:uniqueId val="{00000007-6A60-49E6-972F-584912D2908C}"/>
            </c:ext>
          </c:extLst>
        </c:ser>
        <c:ser>
          <c:idx val="1"/>
          <c:order val="2"/>
          <c:tx>
            <c:strRef>
              <c:f>'G12'!$A$5</c:f>
              <c:strCache>
                <c:ptCount val="1"/>
                <c:pt idx="0">
                  <c:v>2018</c:v>
                </c:pt>
              </c:strCache>
            </c:strRef>
          </c:tx>
          <c:spPr>
            <a:solidFill>
              <a:srgbClr val="A50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'G12'!$B$2:$D$2</c:f>
              <c:strCache>
                <c:ptCount val="3"/>
                <c:pt idx="0">
                  <c:v>Total</c:v>
                </c:pt>
                <c:pt idx="1">
                  <c:v>Hombres</c:v>
                </c:pt>
                <c:pt idx="2">
                  <c:v>Mujeres</c:v>
                </c:pt>
              </c:strCache>
            </c:strRef>
          </c:cat>
          <c:val>
            <c:numRef>
              <c:f>'G12'!$B$5:$D$5</c:f>
              <c:numCache>
                <c:formatCode>#,##0.0</c:formatCode>
                <c:ptCount val="3"/>
                <c:pt idx="0">
                  <c:v>46.8</c:v>
                </c:pt>
                <c:pt idx="1">
                  <c:v>51.6</c:v>
                </c:pt>
                <c:pt idx="2">
                  <c:v>42.4</c:v>
                </c:pt>
              </c:numCache>
            </c:numRef>
          </c:val>
          <c:extLst>
            <c:ext xmlns:c16="http://schemas.microsoft.com/office/drawing/2014/chart" uri="{C3380CC4-5D6E-409C-BE32-E72D297353CC}">
              <c16:uniqueId val="{00000008-6A60-49E6-972F-584912D2908C}"/>
            </c:ext>
          </c:extLst>
        </c:ser>
        <c:ser>
          <c:idx val="3"/>
          <c:order val="3"/>
          <c:tx>
            <c:strRef>
              <c:f>'G12'!$A$6</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'G12'!$B$2:$D$2</c:f>
              <c:strCache>
                <c:ptCount val="3"/>
                <c:pt idx="0">
                  <c:v>Total</c:v>
                </c:pt>
                <c:pt idx="1">
                  <c:v>Hombres</c:v>
                </c:pt>
                <c:pt idx="2">
                  <c:v>Mujeres</c:v>
                </c:pt>
              </c:strCache>
            </c:strRef>
          </c:cat>
          <c:val>
            <c:numRef>
              <c:f>'G12'!$B$6:$D$6</c:f>
              <c:numCache>
                <c:formatCode>#,##0.0</c:formatCode>
                <c:ptCount val="3"/>
                <c:pt idx="0">
                  <c:v>43.553938420456191</c:v>
                </c:pt>
                <c:pt idx="1">
                  <c:v>49.72698649686297</c:v>
                </c:pt>
                <c:pt idx="2">
                  <c:v>37.223573297418156</c:v>
                </c:pt>
              </c:numCache>
            </c:numRef>
          </c:val>
          <c:extLst>
            <c:ext xmlns:c16="http://schemas.microsoft.com/office/drawing/2014/chart" uri="{C3380CC4-5D6E-409C-BE32-E72D297353CC}">
              <c16:uniqueId val="{00000000-39C3-4F29-9101-C31B83C74CFB}"/>
            </c:ext>
          </c:extLst>
        </c:ser>
        <c:dLbls>
          <c:showLegendKey val="0"/>
          <c:showVal val="1"/>
          <c:showCatName val="0"/>
          <c:showSerName val="0"/>
          <c:showPercent val="0"/>
          <c:showBubbleSize val="0"/>
        </c:dLbls>
        <c:gapWidth val="150"/>
        <c:overlap val="-25"/>
        <c:axId val="546502584"/>
        <c:axId val="546503760"/>
      </c:barChart>
      <c:catAx>
        <c:axId val="54650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46503760"/>
        <c:crosses val="autoZero"/>
        <c:auto val="1"/>
        <c:lblAlgn val="ctr"/>
        <c:lblOffset val="100"/>
        <c:noMultiLvlLbl val="0"/>
      </c:catAx>
      <c:valAx>
        <c:axId val="546503760"/>
        <c:scaling>
          <c:orientation val="minMax"/>
        </c:scaling>
        <c:delete val="1"/>
        <c:axPos val="l"/>
        <c:numFmt formatCode="#,##0" sourceLinked="0"/>
        <c:majorTickMark val="none"/>
        <c:minorTickMark val="none"/>
        <c:tickLblPos val="nextTo"/>
        <c:crossAx val="546502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44379-830A-41ED-BB20-82551DA83F3B}" type="datetimeFigureOut">
              <a:rPr lang="es-ES" smtClean="0"/>
              <a:t>26/10/2022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B39E7-8FBB-4451-AC71-B471ADC0106F}" type="slidenum">
              <a:rPr lang="es-ES" smtClean="0"/>
              <a:t>‹Nº›</a:t>
            </a:fld>
            <a:endParaRPr lang="es-ES"/>
          </a:p>
        </p:txBody>
      </p:sp>
    </p:spTree>
    <p:extLst>
      <p:ext uri="{BB962C8B-B14F-4D97-AF65-F5344CB8AC3E}">
        <p14:creationId xmlns:p14="http://schemas.microsoft.com/office/powerpoint/2010/main" val="307229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2436" eaLnBrk="0" hangingPunct="0">
              <a:spcBef>
                <a:spcPct val="30000"/>
              </a:spcBef>
              <a:defRPr sz="1100">
                <a:solidFill>
                  <a:schemeClr val="tx1"/>
                </a:solidFill>
                <a:latin typeface="Calibri" pitchFamily="34" charset="0"/>
              </a:defRPr>
            </a:lvl1pPr>
            <a:lvl2pPr marL="715687" indent="-274470" algn="l" defTabSz="882436" eaLnBrk="0" hangingPunct="0">
              <a:spcBef>
                <a:spcPct val="30000"/>
              </a:spcBef>
              <a:defRPr sz="1100">
                <a:solidFill>
                  <a:schemeClr val="tx1"/>
                </a:solidFill>
                <a:latin typeface="Calibri" pitchFamily="34" charset="0"/>
              </a:defRPr>
            </a:lvl2pPr>
            <a:lvl3pPr marL="1100830" indent="-219870" algn="l" defTabSz="882436" eaLnBrk="0" hangingPunct="0">
              <a:spcBef>
                <a:spcPct val="30000"/>
              </a:spcBef>
              <a:defRPr sz="1100">
                <a:solidFill>
                  <a:schemeClr val="tx1"/>
                </a:solidFill>
                <a:latin typeface="Calibri" pitchFamily="34" charset="0"/>
              </a:defRPr>
            </a:lvl3pPr>
            <a:lvl4pPr marL="1540573" indent="-219870" algn="l" defTabSz="882436" eaLnBrk="0" hangingPunct="0">
              <a:spcBef>
                <a:spcPct val="30000"/>
              </a:spcBef>
              <a:defRPr sz="1100">
                <a:solidFill>
                  <a:schemeClr val="tx1"/>
                </a:solidFill>
                <a:latin typeface="Calibri" pitchFamily="34" charset="0"/>
              </a:defRPr>
            </a:lvl4pPr>
            <a:lvl5pPr marL="1981791" indent="-219870" algn="l" defTabSz="882436" eaLnBrk="0" hangingPunct="0">
              <a:spcBef>
                <a:spcPct val="30000"/>
              </a:spcBef>
              <a:defRPr sz="1100">
                <a:solidFill>
                  <a:schemeClr val="tx1"/>
                </a:solidFill>
                <a:latin typeface="Calibri" pitchFamily="34" charset="0"/>
              </a:defRPr>
            </a:lvl5pPr>
            <a:lvl6pPr marL="2406778" indent="-219870" defTabSz="882436" eaLnBrk="0" fontAlgn="base" hangingPunct="0">
              <a:spcBef>
                <a:spcPct val="30000"/>
              </a:spcBef>
              <a:spcAft>
                <a:spcPct val="0"/>
              </a:spcAft>
              <a:defRPr sz="1100">
                <a:solidFill>
                  <a:schemeClr val="tx1"/>
                </a:solidFill>
                <a:latin typeface="Calibri" pitchFamily="34" charset="0"/>
              </a:defRPr>
            </a:lvl6pPr>
            <a:lvl7pPr marL="2831763" indent="-219870" defTabSz="882436" eaLnBrk="0" fontAlgn="base" hangingPunct="0">
              <a:spcBef>
                <a:spcPct val="30000"/>
              </a:spcBef>
              <a:spcAft>
                <a:spcPct val="0"/>
              </a:spcAft>
              <a:defRPr sz="1100">
                <a:solidFill>
                  <a:schemeClr val="tx1"/>
                </a:solidFill>
                <a:latin typeface="Calibri" pitchFamily="34" charset="0"/>
              </a:defRPr>
            </a:lvl7pPr>
            <a:lvl8pPr marL="3256749" indent="-219870" defTabSz="882436" eaLnBrk="0" fontAlgn="base" hangingPunct="0">
              <a:spcBef>
                <a:spcPct val="30000"/>
              </a:spcBef>
              <a:spcAft>
                <a:spcPct val="0"/>
              </a:spcAft>
              <a:defRPr sz="1100">
                <a:solidFill>
                  <a:schemeClr val="tx1"/>
                </a:solidFill>
                <a:latin typeface="Calibri" pitchFamily="34" charset="0"/>
              </a:defRPr>
            </a:lvl8pPr>
            <a:lvl9pPr marL="3681734" indent="-219870" defTabSz="882436" eaLnBrk="0" fontAlgn="base" hangingPunct="0">
              <a:spcBef>
                <a:spcPct val="30000"/>
              </a:spcBef>
              <a:spcAft>
                <a:spcPct val="0"/>
              </a:spcAft>
              <a:defRPr sz="1100">
                <a:solidFill>
                  <a:schemeClr val="tx1"/>
                </a:solidFill>
                <a:latin typeface="Calibri" pitchFamily="34" charset="0"/>
              </a:defRPr>
            </a:lvl9pPr>
          </a:lstStyle>
          <a:p>
            <a:pPr algn="r" eaLnBrk="1" hangingPunct="1">
              <a:spcBef>
                <a:spcPct val="0"/>
              </a:spcBef>
              <a:defRPr/>
            </a:pPr>
            <a:fld id="{87173521-385B-40FF-BEF0-A388177C8F1C}" type="slidenum">
              <a:rPr lang="es-ES" altLang="es-ES" smtClean="0">
                <a:latin typeface="Arial" charset="0"/>
              </a:rPr>
              <a:pPr algn="r" eaLnBrk="1" hangingPunct="1">
                <a:spcBef>
                  <a:spcPct val="0"/>
                </a:spcBef>
                <a:defRPr/>
              </a:pPr>
              <a:t>9</a:t>
            </a:fld>
            <a:endParaRPr lang="es-ES" altLang="es-ES">
              <a:latin typeface="Arial" charset="0"/>
            </a:endParaRPr>
          </a:p>
        </p:txBody>
      </p:sp>
      <p:sp>
        <p:nvSpPr>
          <p:cNvPr id="96259" name="Rectangle 2"/>
          <p:cNvSpPr>
            <a:spLocks noGrp="1" noRot="1" noChangeAspect="1" noChangeArrowheads="1" noTextEdit="1"/>
          </p:cNvSpPr>
          <p:nvPr>
            <p:ph type="sldImg"/>
          </p:nvPr>
        </p:nvSpPr>
        <p:spPr>
          <a:xfrm>
            <a:off x="88900" y="742950"/>
            <a:ext cx="6619875" cy="3724275"/>
          </a:xfrm>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itchFamily="34" charset="0"/>
            </a:endParaRPr>
          </a:p>
        </p:txBody>
      </p:sp>
    </p:spTree>
    <p:extLst>
      <p:ext uri="{BB962C8B-B14F-4D97-AF65-F5344CB8AC3E}">
        <p14:creationId xmlns:p14="http://schemas.microsoft.com/office/powerpoint/2010/main" val="29888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2436" eaLnBrk="0" hangingPunct="0">
              <a:spcBef>
                <a:spcPct val="30000"/>
              </a:spcBef>
              <a:defRPr sz="1100">
                <a:solidFill>
                  <a:schemeClr val="tx1"/>
                </a:solidFill>
                <a:latin typeface="Calibri" pitchFamily="34" charset="0"/>
              </a:defRPr>
            </a:lvl1pPr>
            <a:lvl2pPr marL="715687" indent="-274470" algn="l" defTabSz="882436" eaLnBrk="0" hangingPunct="0">
              <a:spcBef>
                <a:spcPct val="30000"/>
              </a:spcBef>
              <a:defRPr sz="1100">
                <a:solidFill>
                  <a:schemeClr val="tx1"/>
                </a:solidFill>
                <a:latin typeface="Calibri" pitchFamily="34" charset="0"/>
              </a:defRPr>
            </a:lvl2pPr>
            <a:lvl3pPr marL="1100830" indent="-219870" algn="l" defTabSz="882436" eaLnBrk="0" hangingPunct="0">
              <a:spcBef>
                <a:spcPct val="30000"/>
              </a:spcBef>
              <a:defRPr sz="1100">
                <a:solidFill>
                  <a:schemeClr val="tx1"/>
                </a:solidFill>
                <a:latin typeface="Calibri" pitchFamily="34" charset="0"/>
              </a:defRPr>
            </a:lvl3pPr>
            <a:lvl4pPr marL="1540573" indent="-219870" algn="l" defTabSz="882436" eaLnBrk="0" hangingPunct="0">
              <a:spcBef>
                <a:spcPct val="30000"/>
              </a:spcBef>
              <a:defRPr sz="1100">
                <a:solidFill>
                  <a:schemeClr val="tx1"/>
                </a:solidFill>
                <a:latin typeface="Calibri" pitchFamily="34" charset="0"/>
              </a:defRPr>
            </a:lvl4pPr>
            <a:lvl5pPr marL="1981791" indent="-219870" algn="l" defTabSz="882436" eaLnBrk="0" hangingPunct="0">
              <a:spcBef>
                <a:spcPct val="30000"/>
              </a:spcBef>
              <a:defRPr sz="1100">
                <a:solidFill>
                  <a:schemeClr val="tx1"/>
                </a:solidFill>
                <a:latin typeface="Calibri" pitchFamily="34" charset="0"/>
              </a:defRPr>
            </a:lvl5pPr>
            <a:lvl6pPr marL="2406778" indent="-219870" defTabSz="882436" eaLnBrk="0" fontAlgn="base" hangingPunct="0">
              <a:spcBef>
                <a:spcPct val="30000"/>
              </a:spcBef>
              <a:spcAft>
                <a:spcPct val="0"/>
              </a:spcAft>
              <a:defRPr sz="1100">
                <a:solidFill>
                  <a:schemeClr val="tx1"/>
                </a:solidFill>
                <a:latin typeface="Calibri" pitchFamily="34" charset="0"/>
              </a:defRPr>
            </a:lvl6pPr>
            <a:lvl7pPr marL="2831763" indent="-219870" defTabSz="882436" eaLnBrk="0" fontAlgn="base" hangingPunct="0">
              <a:spcBef>
                <a:spcPct val="30000"/>
              </a:spcBef>
              <a:spcAft>
                <a:spcPct val="0"/>
              </a:spcAft>
              <a:defRPr sz="1100">
                <a:solidFill>
                  <a:schemeClr val="tx1"/>
                </a:solidFill>
                <a:latin typeface="Calibri" pitchFamily="34" charset="0"/>
              </a:defRPr>
            </a:lvl7pPr>
            <a:lvl8pPr marL="3256749" indent="-219870" defTabSz="882436" eaLnBrk="0" fontAlgn="base" hangingPunct="0">
              <a:spcBef>
                <a:spcPct val="30000"/>
              </a:spcBef>
              <a:spcAft>
                <a:spcPct val="0"/>
              </a:spcAft>
              <a:defRPr sz="1100">
                <a:solidFill>
                  <a:schemeClr val="tx1"/>
                </a:solidFill>
                <a:latin typeface="Calibri" pitchFamily="34" charset="0"/>
              </a:defRPr>
            </a:lvl8pPr>
            <a:lvl9pPr marL="3681734" indent="-219870" defTabSz="882436" eaLnBrk="0" fontAlgn="base" hangingPunct="0">
              <a:spcBef>
                <a:spcPct val="30000"/>
              </a:spcBef>
              <a:spcAft>
                <a:spcPct val="0"/>
              </a:spcAft>
              <a:defRPr sz="1100">
                <a:solidFill>
                  <a:schemeClr val="tx1"/>
                </a:solidFill>
                <a:latin typeface="Calibri" pitchFamily="34" charset="0"/>
              </a:defRPr>
            </a:lvl9pPr>
          </a:lstStyle>
          <a:p>
            <a:pPr algn="r" eaLnBrk="1" hangingPunct="1">
              <a:spcBef>
                <a:spcPct val="0"/>
              </a:spcBef>
              <a:defRPr/>
            </a:pPr>
            <a:fld id="{87173521-385B-40FF-BEF0-A388177C8F1C}" type="slidenum">
              <a:rPr lang="es-ES" altLang="es-ES" smtClean="0">
                <a:latin typeface="Arial" charset="0"/>
              </a:rPr>
              <a:pPr algn="r" eaLnBrk="1" hangingPunct="1">
                <a:spcBef>
                  <a:spcPct val="0"/>
                </a:spcBef>
                <a:defRPr/>
              </a:pPr>
              <a:t>10</a:t>
            </a:fld>
            <a:endParaRPr lang="es-ES" altLang="es-ES">
              <a:latin typeface="Arial" charset="0"/>
            </a:endParaRPr>
          </a:p>
        </p:txBody>
      </p:sp>
      <p:sp>
        <p:nvSpPr>
          <p:cNvPr id="96259" name="Rectangle 2"/>
          <p:cNvSpPr>
            <a:spLocks noGrp="1" noRot="1" noChangeAspect="1" noChangeArrowheads="1" noTextEdit="1"/>
          </p:cNvSpPr>
          <p:nvPr>
            <p:ph type="sldImg"/>
          </p:nvPr>
        </p:nvSpPr>
        <p:spPr>
          <a:xfrm>
            <a:off x="88900" y="742950"/>
            <a:ext cx="6619875" cy="3724275"/>
          </a:xfrm>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itchFamily="34" charset="0"/>
            </a:endParaRPr>
          </a:p>
        </p:txBody>
      </p:sp>
    </p:spTree>
    <p:extLst>
      <p:ext uri="{BB962C8B-B14F-4D97-AF65-F5344CB8AC3E}">
        <p14:creationId xmlns:p14="http://schemas.microsoft.com/office/powerpoint/2010/main" val="1400019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83499" y="1556793"/>
            <a:ext cx="8700459" cy="1161083"/>
          </a:xfrm>
        </p:spPr>
        <p:txBody>
          <a:bodyPr anchor="b">
            <a:normAutofit/>
          </a:bodyPr>
          <a:lstStyle>
            <a:lvl1pPr algn="ctr">
              <a:defRPr sz="3300" baseline="0"/>
            </a:lvl1pPr>
          </a:lstStyle>
          <a:p>
            <a:r>
              <a:rPr lang="es-ES" dirty="0"/>
              <a:t>Haga clic para modificar el estilo de título del patrón</a:t>
            </a:r>
          </a:p>
        </p:txBody>
      </p:sp>
      <p:sp>
        <p:nvSpPr>
          <p:cNvPr id="6" name="Marcador de número de diapositiva 5"/>
          <p:cNvSpPr>
            <a:spLocks noGrp="1"/>
          </p:cNvSpPr>
          <p:nvPr>
            <p:ph type="sldNum" sz="quarter" idx="12"/>
          </p:nvPr>
        </p:nvSpPr>
        <p:spPr>
          <a:xfrm>
            <a:off x="11376587" y="6309321"/>
            <a:ext cx="719317" cy="365125"/>
          </a:xfrm>
          <a:prstGeom prst="rect">
            <a:avLst/>
          </a:prstGeom>
        </p:spPr>
        <p:txBody>
          <a:bodyPr/>
          <a:lstStyle/>
          <a:p>
            <a:pPr>
              <a:defRPr/>
            </a:pPr>
            <a:fld id="{EF4BE230-ACFD-490C-9425-0B2A6B178BDA}" type="slidenum">
              <a:rPr lang="es-ES" altLang="es-ES_tradnl" smtClean="0">
                <a:solidFill>
                  <a:srgbClr val="000000"/>
                </a:solidFill>
              </a:rPr>
              <a:pPr>
                <a:defRPr/>
              </a:pPr>
              <a:t>‹Nº›</a:t>
            </a:fld>
            <a:endParaRPr lang="es-ES" altLang="es-ES_tradnl" dirty="0">
              <a:solidFill>
                <a:srgbClr val="000000"/>
              </a:solidFill>
            </a:endParaRPr>
          </a:p>
        </p:txBody>
      </p:sp>
    </p:spTree>
    <p:extLst>
      <p:ext uri="{BB962C8B-B14F-4D97-AF65-F5344CB8AC3E}">
        <p14:creationId xmlns:p14="http://schemas.microsoft.com/office/powerpoint/2010/main" val="175231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p>
        </p:txBody>
      </p:sp>
      <p:sp>
        <p:nvSpPr>
          <p:cNvPr id="6" name="Marcador de número de diapositiva 5"/>
          <p:cNvSpPr>
            <a:spLocks noGrp="1"/>
          </p:cNvSpPr>
          <p:nvPr>
            <p:ph type="sldNum" sz="quarter" idx="12"/>
          </p:nvPr>
        </p:nvSpPr>
        <p:spPr>
          <a:xfrm>
            <a:off x="11424724" y="6433647"/>
            <a:ext cx="719317" cy="365125"/>
          </a:xfrm>
          <a:prstGeom prst="rect">
            <a:avLst/>
          </a:prstGeom>
        </p:spPr>
        <p:txBody>
          <a:bodyPr/>
          <a:lstStyle/>
          <a:p>
            <a:pPr>
              <a:defRPr/>
            </a:pPr>
            <a:fld id="{25724D35-30C8-48A0-A887-F555D69EFFA0}" type="slidenum">
              <a:rPr lang="es-ES" altLang="es-ES_tradnl" smtClean="0">
                <a:solidFill>
                  <a:srgbClr val="000000"/>
                </a:solidFill>
              </a:rPr>
              <a:pPr>
                <a:defRPr/>
              </a:pPr>
              <a:t>‹Nº›</a:t>
            </a:fld>
            <a:endParaRPr lang="es-ES" altLang="es-ES_tradnl" dirty="0">
              <a:solidFill>
                <a:srgbClr val="000000"/>
              </a:solidFill>
            </a:endParaRPr>
          </a:p>
        </p:txBody>
      </p:sp>
    </p:spTree>
    <p:extLst>
      <p:ext uri="{BB962C8B-B14F-4D97-AF65-F5344CB8AC3E}">
        <p14:creationId xmlns:p14="http://schemas.microsoft.com/office/powerpoint/2010/main" val="175276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número de diapositiva 2"/>
          <p:cNvSpPr>
            <a:spLocks noGrp="1"/>
          </p:cNvSpPr>
          <p:nvPr>
            <p:ph type="sldNum" sz="quarter" idx="10"/>
          </p:nvPr>
        </p:nvSpPr>
        <p:spPr>
          <a:xfrm>
            <a:off x="11472683" y="6381329"/>
            <a:ext cx="719317" cy="365125"/>
          </a:xfrm>
          <a:prstGeom prst="rect">
            <a:avLst/>
          </a:prstGeom>
        </p:spPr>
        <p:txBody>
          <a:bodyPr/>
          <a:lstStyle/>
          <a:p>
            <a:pPr fontAlgn="base">
              <a:spcBef>
                <a:spcPct val="0"/>
              </a:spcBef>
              <a:spcAft>
                <a:spcPct val="0"/>
              </a:spcAft>
              <a:defRPr/>
            </a:pPr>
            <a:fld id="{CA7F8F26-4D13-4B20-ADAC-CE12C319668B}" type="slidenum">
              <a:rPr lang="es-ES" altLang="es-ES_tradnl" smtClean="0">
                <a:solidFill>
                  <a:srgbClr val="000000"/>
                </a:solidFill>
              </a:rPr>
              <a:pPr fontAlgn="base">
                <a:spcBef>
                  <a:spcPct val="0"/>
                </a:spcBef>
                <a:spcAft>
                  <a:spcPct val="0"/>
                </a:spcAft>
                <a:defRPr/>
              </a:pPr>
              <a:t>‹Nº›</a:t>
            </a:fld>
            <a:endParaRPr lang="es-ES" altLang="es-ES_tradnl" dirty="0">
              <a:solidFill>
                <a:srgbClr val="000000"/>
              </a:solidFill>
            </a:endParaRPr>
          </a:p>
        </p:txBody>
      </p:sp>
    </p:spTree>
    <p:extLst>
      <p:ext uri="{BB962C8B-B14F-4D97-AF65-F5344CB8AC3E}">
        <p14:creationId xmlns:p14="http://schemas.microsoft.com/office/powerpoint/2010/main" val="377282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609600" y="1600201"/>
            <a:ext cx="10972800" cy="4525963"/>
          </a:xfrm>
        </p:spPr>
        <p:txBody>
          <a:bodyPr/>
          <a:lstStyle/>
          <a:p>
            <a:pPr lvl="0"/>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1CF8D-9033-4725-AD1E-E7313C23A6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67278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268761"/>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pic>
        <p:nvPicPr>
          <p:cNvPr id="7" name="Imagen 6"/>
          <p:cNvPicPr>
            <a:picLocks noChangeAspect="1"/>
          </p:cNvPicPr>
          <p:nvPr userDrawn="1"/>
        </p:nvPicPr>
        <p:blipFill>
          <a:blip r:embed="rId6"/>
          <a:stretch>
            <a:fillRect/>
          </a:stretch>
        </p:blipFill>
        <p:spPr>
          <a:xfrm>
            <a:off x="11002346" y="58505"/>
            <a:ext cx="1069783" cy="1067572"/>
          </a:xfrm>
          <a:prstGeom prst="rect">
            <a:avLst/>
          </a:prstGeom>
        </p:spPr>
      </p:pic>
      <p:pic>
        <p:nvPicPr>
          <p:cNvPr id="8" name="Picture 15" descr="adolescentes"/>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780627"/>
            <a:ext cx="1242616" cy="109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8"/>
          <a:stretch>
            <a:fillRect/>
          </a:stretch>
        </p:blipFill>
        <p:spPr>
          <a:xfrm>
            <a:off x="243224" y="-319008"/>
            <a:ext cx="2300381" cy="1365622"/>
          </a:xfrm>
          <a:prstGeom prst="rect">
            <a:avLst/>
          </a:prstGeom>
        </p:spPr>
      </p:pic>
      <p:pic>
        <p:nvPicPr>
          <p:cNvPr id="11" name="Imagen 10"/>
          <p:cNvPicPr>
            <a:picLocks noChangeAspect="1"/>
          </p:cNvPicPr>
          <p:nvPr userDrawn="1"/>
        </p:nvPicPr>
        <p:blipFill>
          <a:blip r:embed="rId9"/>
          <a:stretch>
            <a:fillRect/>
          </a:stretch>
        </p:blipFill>
        <p:spPr>
          <a:xfrm>
            <a:off x="8987797" y="5895304"/>
            <a:ext cx="2495440" cy="1316850"/>
          </a:xfrm>
          <a:prstGeom prst="rect">
            <a:avLst/>
          </a:prstGeom>
        </p:spPr>
      </p:pic>
      <p:sp>
        <p:nvSpPr>
          <p:cNvPr id="12" name="Marcador de número de diapositiva 11"/>
          <p:cNvSpPr>
            <a:spLocks noGrp="1"/>
          </p:cNvSpPr>
          <p:nvPr>
            <p:ph type="sldNum" sz="quarter" idx="4"/>
          </p:nvPr>
        </p:nvSpPr>
        <p:spPr>
          <a:xfrm>
            <a:off x="11353801" y="6328490"/>
            <a:ext cx="6018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A9068-1BBE-4012-89F7-FC075591E31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18184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kidshealth.org/es/teens/smoking-esp.html" TargetMode="External"/><Relationship Id="rId2" Type="http://schemas.openxmlformats.org/officeDocument/2006/relationships/hyperlink" Target="https://kidshealth.org/es/teens/lungs-esp.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kidshealth.org/es/teens/marijuana-esp.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youtu.be/XtFIQnoOe7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scholastic.com/youthvapingrisks/esp/pdf/healthrisksofecigarettes_studentarticle_A_spanish.pdf" TargetMode="External"/><Relationship Id="rId3" Type="http://schemas.openxmlformats.org/officeDocument/2006/relationships/hyperlink" Target="https://www.nih.gov/" TargetMode="External"/><Relationship Id="rId7" Type="http://schemas.openxmlformats.org/officeDocument/2006/relationships/hyperlink" Target="https://findaprovider.nemours.org/details/1582/hillary-gordon-allergy-glen_mills-paoli-philadelphia-wilmington?FreeText:Doctors+name=gordon&amp;tab=1" TargetMode="External"/><Relationship Id="rId2" Type="http://schemas.openxmlformats.org/officeDocument/2006/relationships/hyperlink" Target="https://www.saludcastillayleon.es/es/salud-estilos-vida/alcohol-tabaco-drogas/productos-tabaco-relacionados" TargetMode="External"/><Relationship Id="rId1" Type="http://schemas.openxmlformats.org/officeDocument/2006/relationships/slideLayout" Target="../slideLayouts/slideLayout2.xml"/><Relationship Id="rId6" Type="http://schemas.openxmlformats.org/officeDocument/2006/relationships/hyperlink" Target="https://kidshealth.org/es/teens/e-cigarettes-esp.html" TargetMode="External"/><Relationship Id="rId5" Type="http://schemas.openxmlformats.org/officeDocument/2006/relationships/hyperlink" Target="http://www.papps.es/" TargetMode="External"/><Relationship Id="rId4" Type="http://schemas.openxmlformats.org/officeDocument/2006/relationships/hyperlink" Target="https://www.drugabuse.gov/es/publicaciones/drugfacts/cigarrillos-electronicos-e-cigs#:~:text=La mayor%C3%ADa de los cigarrillos,un elemento calentador (el vaporizador)" TargetMode="External"/><Relationship Id="rId9" Type="http://schemas.openxmlformats.org/officeDocument/2006/relationships/hyperlink" Target="https://www.youtube.com/watch?v=60pvBPJKXO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0011" y="574997"/>
            <a:ext cx="7900306" cy="1161083"/>
          </a:xfrm>
          <a:solidFill>
            <a:srgbClr val="FFC000"/>
          </a:solidFill>
        </p:spPr>
        <p:txBody>
          <a:bodyPr>
            <a:normAutofit/>
          </a:bodyPr>
          <a:lstStyle/>
          <a:p>
            <a:r>
              <a:rPr lang="es-ES" sz="5400" b="1" dirty="0"/>
              <a:t>CIGARRILLO ELECTRÓNICO</a:t>
            </a: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a:t>
            </a:fld>
            <a:endParaRPr lang="es-ES" altLang="es-ES_tradnl" dirty="0">
              <a:solidFill>
                <a:srgbClr val="000000"/>
              </a:solidFill>
            </a:endParaRPr>
          </a:p>
        </p:txBody>
      </p:sp>
      <p:sp>
        <p:nvSpPr>
          <p:cNvPr id="4" name="Rectángulo 3"/>
          <p:cNvSpPr/>
          <p:nvPr/>
        </p:nvSpPr>
        <p:spPr>
          <a:xfrm>
            <a:off x="-3" y="2266030"/>
            <a:ext cx="12191999" cy="1015663"/>
          </a:xfrm>
          <a:prstGeom prst="rect">
            <a:avLst/>
          </a:prstGeom>
          <a:solidFill>
            <a:schemeClr val="bg1">
              <a:lumMod val="85000"/>
            </a:schemeClr>
          </a:solidFill>
        </p:spPr>
        <p:txBody>
          <a:bodyPr wrap="square">
            <a:spAutoFit/>
          </a:bodyPr>
          <a:lstStyle/>
          <a:p>
            <a:r>
              <a:rPr lang="es-ES" sz="2000" dirty="0"/>
              <a:t>Las nuevas formas de consumo de productos derivados del tabaco, están aumentando en la población adolescente, por lo que es necesario incluir una pequeña reflexión sobre este tipo de productos y sus riesgos. </a:t>
            </a:r>
          </a:p>
          <a:p>
            <a:r>
              <a:rPr lang="es-ES" sz="2000" dirty="0"/>
              <a:t>Es importante que las actividades propuestas se desarrollen de forma completa para lograr los objetivos.</a:t>
            </a:r>
          </a:p>
        </p:txBody>
      </p:sp>
      <p:graphicFrame>
        <p:nvGraphicFramePr>
          <p:cNvPr id="5" name="Tabla 4"/>
          <p:cNvGraphicFramePr>
            <a:graphicFrameLocks noGrp="1"/>
          </p:cNvGraphicFramePr>
          <p:nvPr>
            <p:extLst>
              <p:ext uri="{D42A27DB-BD31-4B8C-83A1-F6EECF244321}">
                <p14:modId xmlns:p14="http://schemas.microsoft.com/office/powerpoint/2010/main" val="2622190067"/>
              </p:ext>
            </p:extLst>
          </p:nvPr>
        </p:nvGraphicFramePr>
        <p:xfrm>
          <a:off x="-3" y="3645243"/>
          <a:ext cx="12192002" cy="2322834"/>
        </p:xfrm>
        <a:graphic>
          <a:graphicData uri="http://schemas.openxmlformats.org/drawingml/2006/table">
            <a:tbl>
              <a:tblPr firstRow="1" bandRow="1"/>
              <a:tblGrid>
                <a:gridCol w="1333056">
                  <a:extLst>
                    <a:ext uri="{9D8B030D-6E8A-4147-A177-3AD203B41FA5}">
                      <a16:colId xmlns:a16="http://schemas.microsoft.com/office/drawing/2014/main" val="20000"/>
                    </a:ext>
                  </a:extLst>
                </a:gridCol>
                <a:gridCol w="1356775">
                  <a:extLst>
                    <a:ext uri="{9D8B030D-6E8A-4147-A177-3AD203B41FA5}">
                      <a16:colId xmlns:a16="http://schemas.microsoft.com/office/drawing/2014/main" val="20001"/>
                    </a:ext>
                  </a:extLst>
                </a:gridCol>
                <a:gridCol w="1335427">
                  <a:extLst>
                    <a:ext uri="{9D8B030D-6E8A-4147-A177-3AD203B41FA5}">
                      <a16:colId xmlns:a16="http://schemas.microsoft.com/office/drawing/2014/main" val="20002"/>
                    </a:ext>
                  </a:extLst>
                </a:gridCol>
                <a:gridCol w="1354403">
                  <a:extLst>
                    <a:ext uri="{9D8B030D-6E8A-4147-A177-3AD203B41FA5}">
                      <a16:colId xmlns:a16="http://schemas.microsoft.com/office/drawing/2014/main" val="20003"/>
                    </a:ext>
                  </a:extLst>
                </a:gridCol>
                <a:gridCol w="1513327">
                  <a:extLst>
                    <a:ext uri="{9D8B030D-6E8A-4147-A177-3AD203B41FA5}">
                      <a16:colId xmlns:a16="http://schemas.microsoft.com/office/drawing/2014/main" val="20004"/>
                    </a:ext>
                  </a:extLst>
                </a:gridCol>
                <a:gridCol w="1352032">
                  <a:extLst>
                    <a:ext uri="{9D8B030D-6E8A-4147-A177-3AD203B41FA5}">
                      <a16:colId xmlns:a16="http://schemas.microsoft.com/office/drawing/2014/main" val="20005"/>
                    </a:ext>
                  </a:extLst>
                </a:gridCol>
                <a:gridCol w="1352032">
                  <a:extLst>
                    <a:ext uri="{9D8B030D-6E8A-4147-A177-3AD203B41FA5}">
                      <a16:colId xmlns:a16="http://schemas.microsoft.com/office/drawing/2014/main" val="20006"/>
                    </a:ext>
                  </a:extLst>
                </a:gridCol>
                <a:gridCol w="1323568">
                  <a:extLst>
                    <a:ext uri="{9D8B030D-6E8A-4147-A177-3AD203B41FA5}">
                      <a16:colId xmlns:a16="http://schemas.microsoft.com/office/drawing/2014/main" val="20007"/>
                    </a:ext>
                  </a:extLst>
                </a:gridCol>
                <a:gridCol w="1271382">
                  <a:extLst>
                    <a:ext uri="{9D8B030D-6E8A-4147-A177-3AD203B41FA5}">
                      <a16:colId xmlns:a16="http://schemas.microsoft.com/office/drawing/2014/main" val="20008"/>
                    </a:ext>
                  </a:extLst>
                </a:gridCol>
              </a:tblGrid>
              <a:tr h="902378">
                <a:tc>
                  <a:txBody>
                    <a:bodyPr/>
                    <a:lstStyle/>
                    <a:p>
                      <a:pPr algn="ctr">
                        <a:lnSpc>
                          <a:spcPct val="106000"/>
                        </a:lnSpc>
                        <a:spcAft>
                          <a:spcPts val="0"/>
                        </a:spcAft>
                      </a:pPr>
                      <a:r>
                        <a:rPr lang="es-ES" sz="24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5º primaria</a:t>
                      </a:r>
                      <a:endParaRPr lang="es-ES" sz="2400" dirty="0">
                        <a:effectLst/>
                        <a:latin typeface="Cambria" panose="02040503050406030204" pitchFamily="18" charset="0"/>
                        <a:ea typeface="MS Mincho"/>
                        <a:cs typeface="Times New Roman" panose="02020603050405020304" pitchFamily="18" charset="0"/>
                      </a:endParaRPr>
                    </a:p>
                    <a:p>
                      <a:pPr algn="ctr">
                        <a:lnSpc>
                          <a:spcPct val="106000"/>
                        </a:lnSpc>
                        <a:spcAft>
                          <a:spcPts val="0"/>
                        </a:spcAft>
                      </a:pPr>
                      <a:r>
                        <a:rPr lang="es-ES" sz="2400" b="1" kern="1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Discover</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6º primaria</a:t>
                      </a:r>
                      <a:endParaRPr lang="es-ES" sz="2400" dirty="0">
                        <a:effectLst/>
                        <a:latin typeface="Cambria" panose="02040503050406030204" pitchFamily="18" charset="0"/>
                        <a:ea typeface="MS Mincho"/>
                        <a:cs typeface="Times New Roman" panose="02020603050405020304" pitchFamily="18" charset="0"/>
                      </a:endParaRPr>
                    </a:p>
                    <a:p>
                      <a:pPr algn="ctr">
                        <a:lnSpc>
                          <a:spcPct val="106000"/>
                        </a:lnSpc>
                        <a:spcAft>
                          <a:spcPts val="0"/>
                        </a:spcAft>
                      </a:pPr>
                      <a:r>
                        <a:rPr lang="es-ES" sz="2400" b="1" kern="1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Discover</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1º ESO. </a:t>
                      </a:r>
                      <a:endParaRPr lang="es-ES" sz="2400">
                        <a:effectLst/>
                        <a:latin typeface="Cambria" panose="02040503050406030204" pitchFamily="18" charset="0"/>
                        <a:ea typeface="MS Mincho"/>
                        <a:cs typeface="Times New Roman" panose="02020603050405020304" pitchFamily="18" charset="0"/>
                      </a:endParaRPr>
                    </a:p>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  Salud</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2º ESO. </a:t>
                      </a:r>
                      <a:endParaRPr lang="es-ES" sz="2400">
                        <a:effectLst/>
                        <a:latin typeface="Cambria" panose="02040503050406030204" pitchFamily="18" charset="0"/>
                        <a:ea typeface="MS Mincho"/>
                        <a:cs typeface="Times New Roman" panose="02020603050405020304" pitchFamily="18" charset="0"/>
                      </a:endParaRPr>
                    </a:p>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 Salud</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1º y 2º ESO.</a:t>
                      </a:r>
                      <a:endParaRPr lang="es-ES" sz="2400" dirty="0">
                        <a:effectLst/>
                        <a:latin typeface="Cambria" panose="02040503050406030204" pitchFamily="18" charset="0"/>
                        <a:ea typeface="MS Mincho"/>
                        <a:cs typeface="Times New Roman" panose="02020603050405020304" pitchFamily="18" charset="0"/>
                      </a:endParaRPr>
                    </a:p>
                    <a:p>
                      <a:pPr algn="ctr">
                        <a:lnSpc>
                          <a:spcPct val="106000"/>
                        </a:lnSpc>
                        <a:spcAft>
                          <a:spcPts val="0"/>
                        </a:spcAft>
                      </a:pPr>
                      <a:r>
                        <a:rPr lang="es-ES" sz="2400" b="1" kern="1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Unplugged</a:t>
                      </a:r>
                      <a:endParaRPr lang="es-ES" sz="2400" dirty="0">
                        <a:effectLst/>
                        <a:latin typeface="Cambria" panose="02040503050406030204" pitchFamily="18" charset="0"/>
                        <a:ea typeface="MS Mincho"/>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1º ESO. Discover</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2º ESO. Discover</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3º ESO. </a:t>
                      </a:r>
                      <a:endParaRPr lang="es-ES" sz="2400">
                        <a:effectLst/>
                        <a:latin typeface="Cambria" panose="02040503050406030204" pitchFamily="18" charset="0"/>
                        <a:ea typeface="MS Mincho"/>
                        <a:cs typeface="Times New Roman" panose="02020603050405020304" pitchFamily="18" charset="0"/>
                      </a:endParaRPr>
                    </a:p>
                    <a:p>
                      <a:pPr algn="ctr">
                        <a:lnSpc>
                          <a:spcPct val="106000"/>
                        </a:lnSpc>
                        <a:spcAft>
                          <a:spcPts val="0"/>
                        </a:spcAft>
                      </a:pPr>
                      <a:r>
                        <a:rPr lang="es-ES" sz="2400" b="1"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Discover</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tc>
                  <a:txBody>
                    <a:bodyPr/>
                    <a:lstStyle/>
                    <a:p>
                      <a:pPr algn="ctr">
                        <a:lnSpc>
                          <a:spcPct val="106000"/>
                        </a:lnSpc>
                        <a:spcAft>
                          <a:spcPts val="0"/>
                        </a:spcAft>
                      </a:pPr>
                      <a:r>
                        <a:rPr lang="es-ES" sz="24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4º ESO. </a:t>
                      </a:r>
                      <a:r>
                        <a:rPr lang="es-ES" sz="2400" b="1" kern="1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Discover</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43530">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MS Mincho"/>
                          <a:cs typeface="Times New Roman" panose="02020603050405020304" pitchFamily="18" charset="0"/>
                        </a:rPr>
                        <a:t>---</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1</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1</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2</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5</a:t>
                      </a:r>
                      <a:endParaRPr lang="es-ES" sz="2400" dirty="0">
                        <a:effectLst/>
                        <a:latin typeface="Cambria" panose="02040503050406030204" pitchFamily="18" charset="0"/>
                        <a:ea typeface="MS Mincho"/>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1</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1</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1</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1</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543530">
                <a:tc>
                  <a:txBody>
                    <a:bodyPr/>
                    <a:lstStyle/>
                    <a:p>
                      <a:pPr algn="ctr">
                        <a:lnSpc>
                          <a:spcPct val="106000"/>
                        </a:lnSpc>
                        <a:spcAft>
                          <a:spcPts val="0"/>
                        </a:spcAft>
                      </a:pPr>
                      <a:r>
                        <a:rPr lang="es-ES" sz="2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2</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240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Anexo 3</a:t>
                      </a:r>
                      <a:endParaRPr lang="es-ES" sz="2400" dirty="0">
                        <a:effectLst/>
                        <a:latin typeface="Cambria" panose="02040503050406030204" pitchFamily="18" charset="0"/>
                        <a:ea typeface="MS Mincho"/>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2</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a:lnSpc>
                          <a:spcPct val="106000"/>
                        </a:lnSpc>
                        <a:spcAft>
                          <a:spcPts val="0"/>
                        </a:spcAft>
                      </a:pPr>
                      <a:r>
                        <a:rPr lang="es-ES" sz="24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Sesión 2</a:t>
                      </a:r>
                      <a:endParaRPr lang="es-ES" sz="2400" dirty="0">
                        <a:effectLst/>
                        <a:latin typeface="Cambria" panose="02040503050406030204" pitchFamily="18" charset="0"/>
                        <a:ea typeface="MS Mincho"/>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794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1524000" y="1"/>
            <a:ext cx="9144000" cy="830997"/>
          </a:xfrm>
          <a:prstGeom prst="rect">
            <a:avLst/>
          </a:prstGeom>
          <a:solidFill>
            <a:srgbClr val="006600"/>
          </a:solidFill>
          <a:ln>
            <a:noFill/>
          </a:ln>
          <a:effec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pPr>
            <a:r>
              <a:rPr lang="es-ES_tradnl" altLang="es-ES" sz="2400" b="1" dirty="0">
                <a:solidFill>
                  <a:schemeClr val="bg1"/>
                </a:solidFill>
                <a:latin typeface="Calibri" pitchFamily="34" charset="0"/>
              </a:rPr>
              <a:t>Evolución de la proporción (%) de consumidores de </a:t>
            </a:r>
            <a:r>
              <a:rPr lang="es-ES_tradnl" altLang="es-ES" sz="2400" b="1" u="sng" dirty="0">
                <a:solidFill>
                  <a:schemeClr val="bg1"/>
                </a:solidFill>
                <a:latin typeface="Calibri" pitchFamily="34" charset="0"/>
              </a:rPr>
              <a:t>cigarrillos electrónicos</a:t>
            </a:r>
            <a:r>
              <a:rPr lang="es-ES_tradnl" altLang="es-ES" sz="2400" b="1" dirty="0">
                <a:solidFill>
                  <a:schemeClr val="bg1"/>
                </a:solidFill>
                <a:latin typeface="Calibri" pitchFamily="34" charset="0"/>
              </a:rPr>
              <a:t>. ESTUDES, 2014-2020/21.</a:t>
            </a:r>
            <a:endParaRPr lang="es-ES" altLang="es-ES" sz="2400" b="1" dirty="0">
              <a:solidFill>
                <a:schemeClr val="bg1"/>
              </a:solidFill>
              <a:latin typeface="Calibri" pitchFamily="34" charset="0"/>
            </a:endParaRPr>
          </a:p>
        </p:txBody>
      </p:sp>
      <p:sp>
        <p:nvSpPr>
          <p:cNvPr id="22533" name="Text Box 3"/>
          <p:cNvSpPr txBox="1">
            <a:spLocks noChangeArrowheads="1"/>
          </p:cNvSpPr>
          <p:nvPr/>
        </p:nvSpPr>
        <p:spPr bwMode="auto">
          <a:xfrm>
            <a:off x="5880100" y="6613526"/>
            <a:ext cx="4787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s-ES_tradnl" altLang="es-ES" sz="1000" b="1" dirty="0">
                <a:solidFill>
                  <a:srgbClr val="006600"/>
                </a:solidFill>
                <a:latin typeface="Calibri" pitchFamily="34" charset="0"/>
              </a:rPr>
              <a:t>FUENTE: ESTUDES 2020/21. Comisionado Regional  para la droga de Castilla y León.  </a:t>
            </a:r>
            <a:endParaRPr lang="es-ES" altLang="es-ES" sz="1000" dirty="0">
              <a:solidFill>
                <a:srgbClr val="006600"/>
              </a:solidFill>
              <a:latin typeface="Calibri" pitchFamily="34" charset="0"/>
            </a:endParaRPr>
          </a:p>
        </p:txBody>
      </p:sp>
      <p:graphicFrame>
        <p:nvGraphicFramePr>
          <p:cNvPr id="8" name="1 Gráfico">
            <a:extLst>
              <a:ext uri="{FF2B5EF4-FFF2-40B4-BE49-F238E27FC236}">
                <a16:creationId xmlns:a16="http://schemas.microsoft.com/office/drawing/2014/main" id="{8A9967F4-EED3-41DE-BF06-9D4CB0F46E80}"/>
              </a:ext>
            </a:extLst>
          </p:cNvPr>
          <p:cNvGraphicFramePr>
            <a:graphicFrameLocks noGrp="1"/>
          </p:cNvGraphicFramePr>
          <p:nvPr/>
        </p:nvGraphicFramePr>
        <p:xfrm>
          <a:off x="1748768" y="1900833"/>
          <a:ext cx="8262664" cy="476870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BE67CF02-BB71-4722-BBFD-2F7673AAA2A1}"/>
              </a:ext>
            </a:extLst>
          </p:cNvPr>
          <p:cNvSpPr>
            <a:spLocks noChangeArrowheads="1"/>
          </p:cNvSpPr>
          <p:nvPr/>
        </p:nvSpPr>
        <p:spPr bwMode="auto">
          <a:xfrm>
            <a:off x="1652206" y="1027361"/>
            <a:ext cx="8620258" cy="677108"/>
          </a:xfrm>
          <a:prstGeom prst="rect">
            <a:avLst/>
          </a:prstGeom>
          <a:noFill/>
          <a:ln w="25400">
            <a:solidFill>
              <a:srgbClr val="006600"/>
            </a:solidFill>
            <a:miter lim="800000"/>
            <a:headEnd/>
            <a:tailEnd/>
          </a:ln>
          <a:effectLst/>
        </p:spPr>
        <p:txBody>
          <a:bodyPr wrap="square"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0"/>
              </a:spcBef>
              <a:buClr>
                <a:srgbClr val="006600"/>
              </a:buClr>
              <a:buFont typeface="Wingdings" pitchFamily="2" charset="2"/>
              <a:buChar char="è"/>
            </a:pPr>
            <a:r>
              <a:rPr lang="es-ES" altLang="es-ES" sz="2000" dirty="0">
                <a:solidFill>
                  <a:srgbClr val="333333"/>
                </a:solidFill>
                <a:latin typeface="Calibri" pitchFamily="34" charset="0"/>
              </a:rPr>
              <a:t> </a:t>
            </a:r>
            <a:r>
              <a:rPr lang="es-ES" altLang="es-ES" sz="1800" dirty="0">
                <a:solidFill>
                  <a:srgbClr val="333333"/>
                </a:solidFill>
                <a:latin typeface="Calibri" pitchFamily="34" charset="0"/>
              </a:rPr>
              <a:t>El consumo alguna vez en la vida</a:t>
            </a:r>
            <a:r>
              <a:rPr lang="es-ES" altLang="es-ES" sz="1800" b="1" dirty="0">
                <a:solidFill>
                  <a:srgbClr val="333333"/>
                </a:solidFill>
                <a:latin typeface="Calibri" pitchFamily="34" charset="0"/>
              </a:rPr>
              <a:t> </a:t>
            </a:r>
            <a:r>
              <a:rPr lang="es-ES" altLang="es-ES" sz="1800" dirty="0">
                <a:solidFill>
                  <a:srgbClr val="333333"/>
                </a:solidFill>
                <a:latin typeface="Calibri" pitchFamily="34" charset="0"/>
              </a:rPr>
              <a:t>de </a:t>
            </a:r>
            <a:r>
              <a:rPr lang="es-ES" altLang="es-ES" sz="1800" b="1" dirty="0">
                <a:solidFill>
                  <a:srgbClr val="333333"/>
                </a:solidFill>
                <a:latin typeface="Calibri" pitchFamily="34" charset="0"/>
              </a:rPr>
              <a:t>cigarrillos electrónicos</a:t>
            </a:r>
            <a:r>
              <a:rPr lang="es-ES" altLang="es-ES" sz="1800" dirty="0">
                <a:solidFill>
                  <a:srgbClr val="333333"/>
                </a:solidFill>
                <a:latin typeface="Calibri" pitchFamily="34" charset="0"/>
              </a:rPr>
              <a:t> disminuye en 2020, situándose en el 43,6%, sin diferencias significativas respecto a 2018.</a:t>
            </a:r>
          </a:p>
        </p:txBody>
      </p:sp>
    </p:spTree>
    <p:extLst>
      <p:ext uri="{BB962C8B-B14F-4D97-AF65-F5344CB8AC3E}">
        <p14:creationId xmlns:p14="http://schemas.microsoft.com/office/powerpoint/2010/main" val="34271919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11</a:t>
            </a:fld>
            <a:endParaRPr lang="es-ES" altLang="es-ES_tradnl" dirty="0">
              <a:solidFill>
                <a:srgbClr val="000000"/>
              </a:solidFill>
            </a:endParaRPr>
          </a:p>
        </p:txBody>
      </p:sp>
      <p:sp>
        <p:nvSpPr>
          <p:cNvPr id="5" name="Rectángulo 4"/>
          <p:cNvSpPr/>
          <p:nvPr/>
        </p:nvSpPr>
        <p:spPr>
          <a:xfrm>
            <a:off x="386366" y="2367005"/>
            <a:ext cx="11038358" cy="83099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S" sz="4800" dirty="0"/>
              <a:t>3.- ¿Qué riesgos creen que tienen?</a:t>
            </a:r>
          </a:p>
        </p:txBody>
      </p:sp>
    </p:spTree>
    <p:extLst>
      <p:ext uri="{BB962C8B-B14F-4D97-AF65-F5344CB8AC3E}">
        <p14:creationId xmlns:p14="http://schemas.microsoft.com/office/powerpoint/2010/main" val="48512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12</a:t>
            </a:fld>
            <a:endParaRPr lang="es-ES" altLang="es-ES_tradnl" dirty="0">
              <a:solidFill>
                <a:srgbClr val="000000"/>
              </a:solidFill>
            </a:endParaRPr>
          </a:p>
        </p:txBody>
      </p:sp>
      <p:sp>
        <p:nvSpPr>
          <p:cNvPr id="4" name="CuadroTexto 3"/>
          <p:cNvSpPr txBox="1"/>
          <p:nvPr/>
        </p:nvSpPr>
        <p:spPr>
          <a:xfrm>
            <a:off x="1159099" y="721217"/>
            <a:ext cx="10162594" cy="5632311"/>
          </a:xfrm>
          <a:prstGeom prst="rect">
            <a:avLst/>
          </a:prstGeom>
          <a:noFill/>
        </p:spPr>
        <p:txBody>
          <a:bodyPr wrap="square" rtlCol="0">
            <a:spAutoFit/>
          </a:bodyPr>
          <a:lstStyle/>
          <a:p>
            <a:r>
              <a:rPr lang="es-ES" sz="3600" b="1" u="sng" dirty="0"/>
              <a:t>¿Cuáles son los efectos del </a:t>
            </a:r>
            <a:r>
              <a:rPr lang="es-ES" sz="3600" b="1" u="sng" dirty="0" err="1"/>
              <a:t>vapeo</a:t>
            </a:r>
            <a:r>
              <a:rPr lang="es-ES" sz="3600" b="1" u="sng" dirty="0"/>
              <a:t> sobre la salud?</a:t>
            </a:r>
            <a:endParaRPr lang="es-ES" sz="3600" u="sng" dirty="0"/>
          </a:p>
          <a:p>
            <a:r>
              <a:rPr lang="es-ES" dirty="0"/>
              <a:t>Al </a:t>
            </a:r>
            <a:r>
              <a:rPr lang="es-ES" dirty="0" err="1"/>
              <a:t>vapear</a:t>
            </a:r>
            <a:r>
              <a:rPr lang="es-ES" dirty="0"/>
              <a:t>, se introduce (al igual que con los cigarrillos) nicotina en el cuerpo. Se puede recordar rápidamente los efectos de la nicotina, si no los recuerdan: La nicotina es altamente adictiva y puede afectar el desarrollo del cerebro, da igual que la consumamos a través de estos dispositivos o a través de un cigarrillo.</a:t>
            </a:r>
          </a:p>
          <a:p>
            <a:r>
              <a:rPr lang="es-ES" dirty="0"/>
              <a:t>Pero sí sabemos que la nicotina presente en los cigarrillos electrónicos:</a:t>
            </a:r>
          </a:p>
          <a:p>
            <a:pPr marL="285750" lvl="0" indent="-285750">
              <a:buFont typeface="Wingdings" panose="05000000000000000000" pitchFamily="2" charset="2"/>
              <a:buChar char="ü"/>
            </a:pPr>
            <a:r>
              <a:rPr lang="es-ES" dirty="0"/>
              <a:t>es muy adictiva.</a:t>
            </a:r>
          </a:p>
          <a:p>
            <a:pPr marL="285750" lvl="0" indent="-285750">
              <a:buFont typeface="Wingdings" panose="05000000000000000000" pitchFamily="2" charset="2"/>
              <a:buChar char="ü"/>
            </a:pPr>
            <a:r>
              <a:rPr lang="es-ES" dirty="0"/>
              <a:t>puede hacer más lento el desarrollo del cerebro en los adolescentes, y afectar la memoria, la concentración, el aprendizaje, el autocontrol, la atención y el estado de ánimo.</a:t>
            </a:r>
          </a:p>
          <a:p>
            <a:pPr marL="285750" lvl="0" indent="-285750">
              <a:buFont typeface="Wingdings" panose="05000000000000000000" pitchFamily="2" charset="2"/>
              <a:buChar char="ü"/>
            </a:pPr>
            <a:r>
              <a:rPr lang="es-ES" dirty="0"/>
              <a:t>puede aumentar el riesgo de sufrir otros tipos de adicciones en la vida adulta.</a:t>
            </a:r>
          </a:p>
          <a:p>
            <a:r>
              <a:rPr lang="es-ES" dirty="0"/>
              <a:t>Como el </a:t>
            </a:r>
            <a:r>
              <a:rPr lang="es-ES" dirty="0" err="1"/>
              <a:t>vapeo</a:t>
            </a:r>
            <a:r>
              <a:rPr lang="es-ES" dirty="0"/>
              <a:t> es nuevo, aún no se conocen todas las posibles repercusiones sobre la salud que tienen y cómo afecta al cuerpo con el paso del tiempo. </a:t>
            </a:r>
          </a:p>
          <a:p>
            <a:r>
              <a:rPr lang="es-ES" dirty="0"/>
              <a:t>Pero sí se sabe que los cigarrillos electrónicos, irritan y dañan los </a:t>
            </a:r>
            <a:r>
              <a:rPr lang="es-ES" u="sng" dirty="0">
                <a:hlinkClick r:id="rId2"/>
              </a:rPr>
              <a:t>pulmones</a:t>
            </a:r>
            <a:r>
              <a:rPr lang="es-ES" u="sng" dirty="0"/>
              <a:t> y </a:t>
            </a:r>
            <a:r>
              <a:rPr lang="es-ES" dirty="0"/>
              <a:t>pueden llevar a </a:t>
            </a:r>
            <a:r>
              <a:rPr lang="es-ES" u="sng" dirty="0">
                <a:hlinkClick r:id="rId3"/>
              </a:rPr>
              <a:t>fumar cigarrillos</a:t>
            </a:r>
            <a:r>
              <a:rPr lang="es-ES" dirty="0"/>
              <a:t> y consumir otras formas de tabaco. Se sabe que los </a:t>
            </a:r>
            <a:r>
              <a:rPr lang="es-ES" b="1" dirty="0"/>
              <a:t>adolescentes están aumentando su consumo</a:t>
            </a:r>
            <a:r>
              <a:rPr lang="es-ES" dirty="0"/>
              <a:t> y que es una forma de iniciarse en el consumo de nicotina, lo que </a:t>
            </a:r>
            <a:r>
              <a:rPr lang="es-ES" b="1" dirty="0"/>
              <a:t>puede conducir al posterior consumo de tabaco</a:t>
            </a:r>
            <a:r>
              <a:rPr lang="es-ES" dirty="0"/>
              <a:t> de forma tradicional.</a:t>
            </a:r>
          </a:p>
          <a:p>
            <a:r>
              <a:rPr lang="es-ES" dirty="0"/>
              <a:t>Indicar que las empresas promotoras lanzan estos dispositivos como una forma de dejar de fumar o de fumar menos, y hasta este momento </a:t>
            </a:r>
            <a:r>
              <a:rPr lang="es-ES" b="1" dirty="0"/>
              <a:t>no se ha demostrado suficientemente que mejoren el abandono del consumo de tabaco.</a:t>
            </a:r>
            <a:r>
              <a:rPr lang="es-ES" dirty="0"/>
              <a:t>  </a:t>
            </a:r>
          </a:p>
        </p:txBody>
      </p:sp>
    </p:spTree>
    <p:extLst>
      <p:ext uri="{BB962C8B-B14F-4D97-AF65-F5344CB8AC3E}">
        <p14:creationId xmlns:p14="http://schemas.microsoft.com/office/powerpoint/2010/main" val="180037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84856" y="489395"/>
            <a:ext cx="9588589" cy="1764407"/>
          </a:xfrm>
        </p:spPr>
        <p:txBody>
          <a:bodyPr>
            <a:noAutofit/>
          </a:bodyPr>
          <a:lstStyle/>
          <a:p>
            <a:br>
              <a:rPr lang="es-ES" sz="3600" b="1" u="sng" dirty="0">
                <a:latin typeface="Calibri" panose="020F0502020204030204" pitchFamily="34" charset="0"/>
                <a:ea typeface="Calibri" panose="020F0502020204030204" pitchFamily="34" charset="0"/>
                <a:cs typeface="Times New Roman" panose="02020603050405020304" pitchFamily="18" charset="0"/>
              </a:rPr>
            </a:br>
            <a:br>
              <a:rPr lang="es-ES" sz="3600" b="1" u="sng" dirty="0">
                <a:latin typeface="Calibri" panose="020F0502020204030204" pitchFamily="34" charset="0"/>
                <a:ea typeface="Calibri" panose="020F0502020204030204" pitchFamily="34" charset="0"/>
                <a:cs typeface="Times New Roman" panose="02020603050405020304" pitchFamily="18" charset="0"/>
              </a:rPr>
            </a:br>
            <a:r>
              <a:rPr lang="es-ES" sz="3600" b="1" u="sng" dirty="0">
                <a:latin typeface="Calibri" panose="020F0502020204030204" pitchFamily="34" charset="0"/>
                <a:ea typeface="Calibri" panose="020F0502020204030204" pitchFamily="34" charset="0"/>
                <a:cs typeface="Times New Roman" panose="02020603050405020304" pitchFamily="18" charset="0"/>
              </a:rPr>
              <a:t>Actividad 2-</a:t>
            </a:r>
            <a:r>
              <a:rPr lang="es-ES" sz="3200" b="1" dirty="0"/>
              <a:t>.- </a:t>
            </a:r>
            <a:r>
              <a:rPr lang="es-ES" sz="3600" b="1" u="sng" dirty="0">
                <a:latin typeface="Calibri" panose="020F0502020204030204" pitchFamily="34" charset="0"/>
                <a:ea typeface="Calibri" panose="020F0502020204030204" pitchFamily="34" charset="0"/>
                <a:cs typeface="Times New Roman" panose="02020603050405020304" pitchFamily="18" charset="0"/>
              </a:rPr>
              <a:t>¿Qué motivos tienen los jóvenes para utilización?</a:t>
            </a:r>
            <a:br>
              <a:rPr lang="es-ES" sz="3600" b="1" u="sng" dirty="0">
                <a:latin typeface="Calibri" panose="020F0502020204030204" pitchFamily="34" charset="0"/>
                <a:ea typeface="Calibri" panose="020F0502020204030204" pitchFamily="34" charset="0"/>
                <a:cs typeface="Times New Roman" panose="02020603050405020304" pitchFamily="18" charset="0"/>
              </a:rPr>
            </a:br>
            <a:br>
              <a:rPr lang="es-ES" dirty="0"/>
            </a:br>
            <a:endParaRPr lang="es-ES" sz="31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13</a:t>
            </a:fld>
            <a:endParaRPr lang="es-ES" altLang="es-ES_tradnl" dirty="0">
              <a:solidFill>
                <a:srgbClr val="000000"/>
              </a:solidFill>
            </a:endParaRPr>
          </a:p>
        </p:txBody>
      </p:sp>
      <p:sp>
        <p:nvSpPr>
          <p:cNvPr id="2" name="CuadroTexto 1"/>
          <p:cNvSpPr txBox="1"/>
          <p:nvPr/>
        </p:nvSpPr>
        <p:spPr>
          <a:xfrm>
            <a:off x="598664" y="2253802"/>
            <a:ext cx="11593336" cy="3539430"/>
          </a:xfrm>
          <a:prstGeom prst="rect">
            <a:avLst/>
          </a:prstGeom>
          <a:noFill/>
        </p:spPr>
        <p:txBody>
          <a:bodyPr wrap="square" rtlCol="0">
            <a:spAutoFit/>
          </a:bodyPr>
          <a:lstStyle/>
          <a:p>
            <a:r>
              <a:rPr lang="es-ES" sz="3200" dirty="0"/>
              <a:t>Indicarles que esta actividad se pretende pensar entre todos los motivos por los que ellos o ellas o sus amigos y compañeros pueden utilizar estos dispositivos. </a:t>
            </a:r>
          </a:p>
          <a:p>
            <a:r>
              <a:rPr lang="es-ES" sz="3200" dirty="0"/>
              <a:t>Se plantea proyectar los siguientes motivos, la idea es que  vayan votando si ese motivo les parece que es una razón por la cual los jóvenes y si se les ocurre más motivos que los expongan y los voten también:</a:t>
            </a:r>
          </a:p>
        </p:txBody>
      </p:sp>
    </p:spTree>
    <p:extLst>
      <p:ext uri="{BB962C8B-B14F-4D97-AF65-F5344CB8AC3E}">
        <p14:creationId xmlns:p14="http://schemas.microsoft.com/office/powerpoint/2010/main" val="396262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84856" y="489395"/>
            <a:ext cx="9588589" cy="1764407"/>
          </a:xfrm>
        </p:spPr>
        <p:txBody>
          <a:bodyPr>
            <a:noAutofit/>
          </a:bodyPr>
          <a:lstStyle/>
          <a:p>
            <a:br>
              <a:rPr lang="es-ES" sz="3600" b="1" u="sng" dirty="0">
                <a:latin typeface="Calibri" panose="020F0502020204030204" pitchFamily="34" charset="0"/>
                <a:ea typeface="Calibri" panose="020F0502020204030204" pitchFamily="34" charset="0"/>
                <a:cs typeface="Times New Roman" panose="02020603050405020304" pitchFamily="18" charset="0"/>
              </a:rPr>
            </a:br>
            <a:br>
              <a:rPr lang="es-ES" sz="3600" b="1" u="sng" dirty="0">
                <a:latin typeface="Calibri" panose="020F0502020204030204" pitchFamily="34" charset="0"/>
                <a:ea typeface="Calibri" panose="020F0502020204030204" pitchFamily="34" charset="0"/>
                <a:cs typeface="Times New Roman" panose="02020603050405020304" pitchFamily="18" charset="0"/>
              </a:rPr>
            </a:br>
            <a:r>
              <a:rPr lang="es-ES" sz="3600" b="1" u="sng" dirty="0">
                <a:latin typeface="Calibri" panose="020F0502020204030204" pitchFamily="34" charset="0"/>
                <a:ea typeface="Calibri" panose="020F0502020204030204" pitchFamily="34" charset="0"/>
                <a:cs typeface="Times New Roman" panose="02020603050405020304" pitchFamily="18" charset="0"/>
              </a:rPr>
              <a:t>Actividad 2-</a:t>
            </a:r>
            <a:r>
              <a:rPr lang="es-ES" sz="3200" b="1" dirty="0"/>
              <a:t>.- </a:t>
            </a:r>
            <a:r>
              <a:rPr lang="es-ES" sz="3600" b="1" u="sng" dirty="0">
                <a:latin typeface="Calibri" panose="020F0502020204030204" pitchFamily="34" charset="0"/>
                <a:ea typeface="Calibri" panose="020F0502020204030204" pitchFamily="34" charset="0"/>
                <a:cs typeface="Times New Roman" panose="02020603050405020304" pitchFamily="18" charset="0"/>
              </a:rPr>
              <a:t>¿Qué motivos tienen los jóvenes para utilización?</a:t>
            </a:r>
            <a:br>
              <a:rPr lang="es-ES" sz="3600" b="1" u="sng" dirty="0">
                <a:latin typeface="Calibri" panose="020F0502020204030204" pitchFamily="34" charset="0"/>
                <a:ea typeface="Calibri" panose="020F0502020204030204" pitchFamily="34" charset="0"/>
                <a:cs typeface="Times New Roman" panose="02020603050405020304" pitchFamily="18" charset="0"/>
              </a:rPr>
            </a:br>
            <a:br>
              <a:rPr lang="es-ES" dirty="0"/>
            </a:br>
            <a:endParaRPr lang="es-ES" sz="31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14</a:t>
            </a:fld>
            <a:endParaRPr lang="es-ES" altLang="es-ES_tradnl" dirty="0">
              <a:solidFill>
                <a:srgbClr val="000000"/>
              </a:solidFill>
            </a:endParaRPr>
          </a:p>
        </p:txBody>
      </p:sp>
      <p:pic>
        <p:nvPicPr>
          <p:cNvPr id="5" name="Imagen 4"/>
          <p:cNvPicPr>
            <a:picLocks noChangeAspect="1"/>
          </p:cNvPicPr>
          <p:nvPr/>
        </p:nvPicPr>
        <p:blipFill>
          <a:blip r:embed="rId2"/>
          <a:stretch>
            <a:fillRect/>
          </a:stretch>
        </p:blipFill>
        <p:spPr>
          <a:xfrm>
            <a:off x="1070086" y="2343956"/>
            <a:ext cx="1933845" cy="1352281"/>
          </a:xfrm>
          <a:prstGeom prst="rect">
            <a:avLst/>
          </a:prstGeom>
        </p:spPr>
      </p:pic>
      <p:pic>
        <p:nvPicPr>
          <p:cNvPr id="6" name="Imagen 5"/>
          <p:cNvPicPr>
            <a:picLocks noChangeAspect="1"/>
          </p:cNvPicPr>
          <p:nvPr/>
        </p:nvPicPr>
        <p:blipFill>
          <a:blip r:embed="rId3"/>
          <a:stretch>
            <a:fillRect/>
          </a:stretch>
        </p:blipFill>
        <p:spPr>
          <a:xfrm>
            <a:off x="1100839" y="4082604"/>
            <a:ext cx="1933845" cy="1146219"/>
          </a:xfrm>
          <a:prstGeom prst="rect">
            <a:avLst/>
          </a:prstGeom>
        </p:spPr>
      </p:pic>
      <p:pic>
        <p:nvPicPr>
          <p:cNvPr id="7" name="Imagen 6"/>
          <p:cNvPicPr>
            <a:picLocks noChangeAspect="1"/>
          </p:cNvPicPr>
          <p:nvPr/>
        </p:nvPicPr>
        <p:blipFill>
          <a:blip r:embed="rId4"/>
          <a:stretch>
            <a:fillRect/>
          </a:stretch>
        </p:blipFill>
        <p:spPr>
          <a:xfrm>
            <a:off x="4386462" y="5648003"/>
            <a:ext cx="1933845" cy="905001"/>
          </a:xfrm>
          <a:prstGeom prst="rect">
            <a:avLst/>
          </a:prstGeom>
        </p:spPr>
      </p:pic>
      <p:pic>
        <p:nvPicPr>
          <p:cNvPr id="8" name="Imagen 7"/>
          <p:cNvPicPr>
            <a:picLocks noChangeAspect="1"/>
          </p:cNvPicPr>
          <p:nvPr/>
        </p:nvPicPr>
        <p:blipFill>
          <a:blip r:embed="rId5"/>
          <a:stretch>
            <a:fillRect/>
          </a:stretch>
        </p:blipFill>
        <p:spPr>
          <a:xfrm>
            <a:off x="4266192" y="2343956"/>
            <a:ext cx="1933845" cy="1352281"/>
          </a:xfrm>
          <a:prstGeom prst="rect">
            <a:avLst/>
          </a:prstGeom>
        </p:spPr>
      </p:pic>
      <p:pic>
        <p:nvPicPr>
          <p:cNvPr id="9" name="Imagen 8"/>
          <p:cNvPicPr>
            <a:picLocks noChangeAspect="1"/>
          </p:cNvPicPr>
          <p:nvPr/>
        </p:nvPicPr>
        <p:blipFill>
          <a:blip r:embed="rId6"/>
          <a:stretch>
            <a:fillRect/>
          </a:stretch>
        </p:blipFill>
        <p:spPr>
          <a:xfrm>
            <a:off x="4266192" y="4136178"/>
            <a:ext cx="1943371" cy="1092645"/>
          </a:xfrm>
          <a:prstGeom prst="rect">
            <a:avLst/>
          </a:prstGeom>
        </p:spPr>
      </p:pic>
      <p:pic>
        <p:nvPicPr>
          <p:cNvPr id="10" name="Imagen 9"/>
          <p:cNvPicPr>
            <a:picLocks noChangeAspect="1"/>
          </p:cNvPicPr>
          <p:nvPr/>
        </p:nvPicPr>
        <p:blipFill>
          <a:blip r:embed="rId7"/>
          <a:stretch>
            <a:fillRect/>
          </a:stretch>
        </p:blipFill>
        <p:spPr>
          <a:xfrm>
            <a:off x="7932915" y="2343955"/>
            <a:ext cx="1943371" cy="1352281"/>
          </a:xfrm>
          <a:prstGeom prst="rect">
            <a:avLst/>
          </a:prstGeom>
        </p:spPr>
      </p:pic>
      <p:pic>
        <p:nvPicPr>
          <p:cNvPr id="11" name="Imagen 10"/>
          <p:cNvPicPr>
            <a:picLocks noChangeAspect="1"/>
          </p:cNvPicPr>
          <p:nvPr/>
        </p:nvPicPr>
        <p:blipFill>
          <a:blip r:embed="rId8"/>
          <a:stretch>
            <a:fillRect/>
          </a:stretch>
        </p:blipFill>
        <p:spPr>
          <a:xfrm>
            <a:off x="7942441" y="4082602"/>
            <a:ext cx="1933845" cy="1146221"/>
          </a:xfrm>
          <a:prstGeom prst="rect">
            <a:avLst/>
          </a:prstGeom>
        </p:spPr>
      </p:pic>
    </p:spTree>
    <p:extLst>
      <p:ext uri="{BB962C8B-B14F-4D97-AF65-F5344CB8AC3E}">
        <p14:creationId xmlns:p14="http://schemas.microsoft.com/office/powerpoint/2010/main" val="335475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15</a:t>
            </a:fld>
            <a:endParaRPr lang="es-ES" altLang="es-ES_tradnl" dirty="0">
              <a:solidFill>
                <a:srgbClr val="000000"/>
              </a:solidFill>
            </a:endParaRPr>
          </a:p>
        </p:txBody>
      </p:sp>
      <p:sp>
        <p:nvSpPr>
          <p:cNvPr id="2" name="Título 1"/>
          <p:cNvSpPr>
            <a:spLocks noGrp="1"/>
          </p:cNvSpPr>
          <p:nvPr>
            <p:ph type="title"/>
          </p:nvPr>
        </p:nvSpPr>
        <p:spPr>
          <a:xfrm>
            <a:off x="657896" y="785612"/>
            <a:ext cx="10515600" cy="5228822"/>
          </a:xfrm>
        </p:spPr>
        <p:txBody>
          <a:bodyPr>
            <a:normAutofit fontScale="90000"/>
          </a:bodyPr>
          <a:lstStyle/>
          <a:p>
            <a:pPr marL="457200" indent="-457200">
              <a:buFont typeface="Wingdings" panose="05000000000000000000" pitchFamily="2" charset="2"/>
              <a:buChar char="v"/>
            </a:pPr>
            <a:r>
              <a:rPr lang="es-ES" dirty="0"/>
              <a:t>Recontar las respuestas y explicar que, la industria para aumentar el consumo, y con ellos ganar dinero, explota esos motivos. </a:t>
            </a:r>
            <a:br>
              <a:rPr lang="es-ES" dirty="0"/>
            </a:br>
            <a:r>
              <a:rPr lang="es-ES" dirty="0"/>
              <a:t>-Las empresas que lo venden quieren vincular el producto a juventud, novedad, innovación, salud (sirven para dejar de fumar), pero todos los beneficios no se han demostrado y si el riesgo de su uso. </a:t>
            </a:r>
            <a:br>
              <a:rPr lang="es-ES" dirty="0"/>
            </a:br>
            <a:r>
              <a:rPr lang="es-ES" dirty="0"/>
              <a:t>-De hecho la OMS en su última campaña nos presenta este cartel en el que se incluyen este tipo de dispositivos identificados como otras técnicas de mercadotecnia que usa para llegar especialmente a su colectivo favorito “La nueva generación de clientes”, es decir los jóvenes.</a:t>
            </a:r>
            <a:br>
              <a:rPr lang="es-ES" dirty="0"/>
            </a:br>
            <a:endParaRPr lang="es-ES" dirty="0"/>
          </a:p>
        </p:txBody>
      </p:sp>
    </p:spTree>
    <p:extLst>
      <p:ext uri="{BB962C8B-B14F-4D97-AF65-F5344CB8AC3E}">
        <p14:creationId xmlns:p14="http://schemas.microsoft.com/office/powerpoint/2010/main" val="318131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16</a:t>
            </a:fld>
            <a:endParaRPr lang="es-ES" altLang="es-ES_tradnl" dirty="0">
              <a:solidFill>
                <a:srgbClr val="000000"/>
              </a:solidFill>
            </a:endParaRPr>
          </a:p>
        </p:txBody>
      </p:sp>
      <p:pic>
        <p:nvPicPr>
          <p:cNvPr id="4" name="Imagen 3"/>
          <p:cNvPicPr>
            <a:picLocks noChangeAspect="1"/>
          </p:cNvPicPr>
          <p:nvPr/>
        </p:nvPicPr>
        <p:blipFill>
          <a:blip r:embed="rId2"/>
          <a:stretch>
            <a:fillRect/>
          </a:stretch>
        </p:blipFill>
        <p:spPr>
          <a:xfrm>
            <a:off x="-90152" y="-437882"/>
            <a:ext cx="12282151" cy="7236653"/>
          </a:xfrm>
          <a:prstGeom prst="rect">
            <a:avLst/>
          </a:prstGeom>
        </p:spPr>
      </p:pic>
    </p:spTree>
    <p:extLst>
      <p:ext uri="{BB962C8B-B14F-4D97-AF65-F5344CB8AC3E}">
        <p14:creationId xmlns:p14="http://schemas.microsoft.com/office/powerpoint/2010/main" val="392162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17</a:t>
            </a:fld>
            <a:endParaRPr lang="es-ES" altLang="es-ES_tradnl" dirty="0">
              <a:solidFill>
                <a:srgbClr val="000000"/>
              </a:solidFill>
            </a:endParaRPr>
          </a:p>
        </p:txBody>
      </p:sp>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603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18</a:t>
            </a:fld>
            <a:endParaRPr lang="es-ES" altLang="es-ES_tradnl" dirty="0">
              <a:solidFill>
                <a:srgbClr val="000000"/>
              </a:solidFill>
            </a:endParaRPr>
          </a:p>
        </p:txBody>
      </p:sp>
      <p:sp>
        <p:nvSpPr>
          <p:cNvPr id="4" name="Rectángulo 3"/>
          <p:cNvSpPr/>
          <p:nvPr/>
        </p:nvSpPr>
        <p:spPr>
          <a:xfrm>
            <a:off x="0" y="1378039"/>
            <a:ext cx="12192000" cy="3477875"/>
          </a:xfrm>
          <a:prstGeom prst="rect">
            <a:avLst/>
          </a:prstGeom>
          <a:solidFill>
            <a:schemeClr val="accent2">
              <a:lumMod val="40000"/>
              <a:lumOff val="60000"/>
            </a:schemeClr>
          </a:solidFill>
        </p:spPr>
        <p:txBody>
          <a:bodyPr wrap="square">
            <a:spAutoFit/>
          </a:bodyPr>
          <a:lstStyle/>
          <a:p>
            <a:pPr algn="just">
              <a:spcAft>
                <a:spcPts val="0"/>
              </a:spcAft>
            </a:pPr>
            <a:r>
              <a:rPr lang="es-ES" sz="4400" dirty="0">
                <a:effectLst/>
                <a:latin typeface="Cochin"/>
                <a:ea typeface="Times New Roman" panose="02020603050405020304" pitchFamily="18" charset="0"/>
                <a:cs typeface="Times New Roman" panose="02020603050405020304" pitchFamily="18" charset="0"/>
              </a:rPr>
              <a:t>Por último, recordadles que estos dispositivos están regulados por la misma normativa que los cigarrillos, por tanto está </a:t>
            </a:r>
            <a:r>
              <a:rPr lang="es-ES" sz="4400" b="1" dirty="0">
                <a:effectLst/>
                <a:latin typeface="Cochin"/>
                <a:ea typeface="Times New Roman" panose="02020603050405020304" pitchFamily="18" charset="0"/>
                <a:cs typeface="Times New Roman" panose="02020603050405020304" pitchFamily="18" charset="0"/>
              </a:rPr>
              <a:t>prohibida su venta a menores y no se pueden consumir en espacios públicos cerrados</a:t>
            </a:r>
            <a:r>
              <a:rPr lang="es-ES" sz="4400" dirty="0">
                <a:effectLst/>
                <a:latin typeface="Cochin"/>
                <a:ea typeface="Times New Roman" panose="02020603050405020304" pitchFamily="18" charset="0"/>
                <a:cs typeface="Times New Roman" panose="02020603050405020304" pitchFamily="18" charset="0"/>
              </a:rPr>
              <a:t>.</a:t>
            </a:r>
            <a:endParaRPr lang="es-ES" sz="44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79670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19</a:t>
            </a:fld>
            <a:endParaRPr lang="es-ES" altLang="es-ES_tradnl" dirty="0">
              <a:solidFill>
                <a:srgbClr val="000000"/>
              </a:solidFill>
            </a:endParaRPr>
          </a:p>
        </p:txBody>
      </p:sp>
      <p:pic>
        <p:nvPicPr>
          <p:cNvPr id="8" name="Imagen 7"/>
          <p:cNvPicPr>
            <a:picLocks noChangeAspect="1"/>
          </p:cNvPicPr>
          <p:nvPr/>
        </p:nvPicPr>
        <p:blipFill>
          <a:blip r:embed="rId2"/>
          <a:stretch>
            <a:fillRect/>
          </a:stretch>
        </p:blipFill>
        <p:spPr>
          <a:xfrm>
            <a:off x="2292439" y="0"/>
            <a:ext cx="6864439" cy="6858000"/>
          </a:xfrm>
          <a:prstGeom prst="rect">
            <a:avLst/>
          </a:prstGeom>
        </p:spPr>
      </p:pic>
    </p:spTree>
    <p:extLst>
      <p:ext uri="{BB962C8B-B14F-4D97-AF65-F5344CB8AC3E}">
        <p14:creationId xmlns:p14="http://schemas.microsoft.com/office/powerpoint/2010/main" val="111199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0011" y="574997"/>
            <a:ext cx="7900306" cy="1161083"/>
          </a:xfrm>
          <a:solidFill>
            <a:srgbClr val="FFC000"/>
          </a:solidFill>
        </p:spPr>
        <p:txBody>
          <a:bodyPr>
            <a:normAutofit/>
          </a:bodyPr>
          <a:lstStyle/>
          <a:p>
            <a:r>
              <a:rPr lang="es-ES" sz="5400" b="1" dirty="0"/>
              <a:t>OBJETIVOS</a:t>
            </a: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a:t>
            </a:fld>
            <a:endParaRPr lang="es-ES" altLang="es-ES_tradnl" dirty="0">
              <a:solidFill>
                <a:srgbClr val="000000"/>
              </a:solidFill>
            </a:endParaRPr>
          </a:p>
        </p:txBody>
      </p:sp>
      <p:sp>
        <p:nvSpPr>
          <p:cNvPr id="6" name="Rectángulo 5"/>
          <p:cNvSpPr/>
          <p:nvPr/>
        </p:nvSpPr>
        <p:spPr>
          <a:xfrm>
            <a:off x="333633" y="2121406"/>
            <a:ext cx="11207578" cy="3539430"/>
          </a:xfrm>
          <a:prstGeom prst="rect">
            <a:avLst/>
          </a:prstGeom>
        </p:spPr>
        <p:txBody>
          <a:bodyPr wrap="square">
            <a:spAutoFit/>
          </a:bodyPr>
          <a:lstStyle/>
          <a:p>
            <a:pPr marL="342900" lvl="0" indent="-342900" algn="just" eaLnBrk="0" fontAlgn="base" hangingPunct="0">
              <a:spcAft>
                <a:spcPts val="0"/>
              </a:spcAft>
              <a:buFont typeface="Symbol" panose="05050102010706020507" pitchFamily="18" charset="2"/>
              <a:buChar char=""/>
            </a:pPr>
            <a:r>
              <a:rPr lang="es-ES" sz="2800" dirty="0">
                <a:effectLst/>
                <a:latin typeface="Cochin"/>
                <a:ea typeface="Times New Roman" panose="02020603050405020304" pitchFamily="18" charset="0"/>
                <a:cs typeface="Times New Roman" panose="02020603050405020304" pitchFamily="18" charset="0"/>
              </a:rPr>
              <a:t>Reflexionar con el alumnado sobre los riesgos del uso de otros productos del tabaco: </a:t>
            </a:r>
            <a:r>
              <a:rPr lang="es-ES_tradnl" sz="2800" dirty="0">
                <a:effectLst/>
                <a:latin typeface="Cochin"/>
                <a:ea typeface="Times New Roman" panose="02020603050405020304" pitchFamily="18" charset="0"/>
                <a:cs typeface="Times New Roman" panose="02020603050405020304" pitchFamily="18" charset="0"/>
              </a:rPr>
              <a:t>cigarrillos electrónicos y productos de tabaco por calentamiento (PTC)   </a:t>
            </a:r>
            <a:endParaRPr lang="es-ES" sz="2800" dirty="0">
              <a:effectLst/>
              <a:latin typeface="Cambria" panose="02040503050406030204" pitchFamily="18" charset="0"/>
              <a:ea typeface="MS Mincho"/>
              <a:cs typeface="Times New Roman" panose="02020603050405020304" pitchFamily="18" charset="0"/>
            </a:endParaRPr>
          </a:p>
          <a:p>
            <a:pPr marL="342900" lvl="0" indent="-342900" algn="just" eaLnBrk="0" fontAlgn="base" hangingPunct="0">
              <a:spcAft>
                <a:spcPts val="0"/>
              </a:spcAft>
              <a:buFont typeface="Symbol" panose="05050102010706020507" pitchFamily="18" charset="2"/>
              <a:buChar char=""/>
            </a:pPr>
            <a:r>
              <a:rPr lang="es-ES" sz="2800" dirty="0">
                <a:effectLst/>
                <a:latin typeface="Cochin"/>
                <a:ea typeface="Times New Roman" panose="02020603050405020304" pitchFamily="18" charset="0"/>
                <a:cs typeface="Times New Roman" panose="02020603050405020304" pitchFamily="18" charset="0"/>
              </a:rPr>
              <a:t>Fomentar el pensamiento crítico en relación a los beneficios que la industria quiere asociar a este tipo de dispositivos.</a:t>
            </a:r>
            <a:endParaRPr lang="es-ES" sz="2800" dirty="0">
              <a:effectLst/>
              <a:latin typeface="Cambria" panose="02040503050406030204" pitchFamily="18" charset="0"/>
              <a:ea typeface="MS Mincho"/>
              <a:cs typeface="Times New Roman" panose="02020603050405020304" pitchFamily="18" charset="0"/>
            </a:endParaRPr>
          </a:p>
          <a:p>
            <a:pPr marL="342900" lvl="0" indent="-342900" algn="just" eaLnBrk="0" fontAlgn="base" hangingPunct="0">
              <a:spcAft>
                <a:spcPts val="0"/>
              </a:spcAft>
              <a:buFont typeface="Symbol" panose="05050102010706020507" pitchFamily="18" charset="2"/>
              <a:buChar char=""/>
            </a:pPr>
            <a:r>
              <a:rPr lang="es-ES" sz="2800" dirty="0">
                <a:effectLst/>
                <a:latin typeface="Cochin"/>
                <a:ea typeface="Times New Roman" panose="02020603050405020304" pitchFamily="18" charset="0"/>
                <a:cs typeface="Times New Roman" panose="02020603050405020304" pitchFamily="18" charset="0"/>
              </a:rPr>
              <a:t>En ESO: en el apartado de cannabis, valorar los importantes riesgos asociados a este consumo de lesiones pulmonares muy graves. También incorporar el consumo con cachimbas. </a:t>
            </a:r>
            <a:endParaRPr lang="es-ES" sz="28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46812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20</a:t>
            </a:fld>
            <a:endParaRPr lang="es-ES" altLang="es-ES_tradnl" dirty="0">
              <a:solidFill>
                <a:srgbClr val="000000"/>
              </a:solidFill>
            </a:endParaRPr>
          </a:p>
        </p:txBody>
      </p:sp>
      <p:sp>
        <p:nvSpPr>
          <p:cNvPr id="2" name="Rectángulo 1"/>
          <p:cNvSpPr/>
          <p:nvPr/>
        </p:nvSpPr>
        <p:spPr>
          <a:xfrm>
            <a:off x="1146220" y="549516"/>
            <a:ext cx="9002332" cy="802784"/>
          </a:xfrm>
          <a:prstGeom prst="rect">
            <a:avLst/>
          </a:prstGeom>
        </p:spPr>
        <p:txBody>
          <a:bodyPr wrap="square">
            <a:spAutoFit/>
          </a:bodyPr>
          <a:lstStyle/>
          <a:p>
            <a:pPr algn="ctr" eaLnBrk="0" fontAlgn="base" hangingPunct="0">
              <a:spcBef>
                <a:spcPts val="505"/>
              </a:spcBef>
              <a:spcAft>
                <a:spcPts val="0"/>
              </a:spcAft>
            </a:pPr>
            <a:r>
              <a:rPr lang="es-ES" sz="2400" b="1" i="1" dirty="0">
                <a:effectLst/>
                <a:latin typeface="Cochin"/>
                <a:ea typeface="Times New Roman" panose="02020603050405020304" pitchFamily="18" charset="0"/>
              </a:rPr>
              <a:t>“El </a:t>
            </a:r>
            <a:r>
              <a:rPr lang="es-ES" sz="2400" b="1" i="1" dirty="0" err="1">
                <a:effectLst/>
                <a:latin typeface="Cochin"/>
                <a:ea typeface="Times New Roman" panose="02020603050405020304" pitchFamily="18" charset="0"/>
              </a:rPr>
              <a:t>vapeo</a:t>
            </a:r>
            <a:r>
              <a:rPr lang="es-ES" sz="2400" b="1" i="1" dirty="0">
                <a:effectLst/>
                <a:latin typeface="Cochin"/>
                <a:ea typeface="Times New Roman" panose="02020603050405020304" pitchFamily="18" charset="0"/>
              </a:rPr>
              <a:t> y las cachimbas no son inocuas” (ESO)</a:t>
            </a:r>
            <a:endParaRPr lang="es-ES" sz="2400" dirty="0">
              <a:effectLst/>
              <a:latin typeface="Times New Roman" panose="02020603050405020304" pitchFamily="18" charset="0"/>
              <a:ea typeface="MS Mincho"/>
            </a:endParaRPr>
          </a:p>
          <a:p>
            <a:pPr algn="ctr" eaLnBrk="0" fontAlgn="base" hangingPunct="0">
              <a:spcBef>
                <a:spcPts val="505"/>
              </a:spcBef>
              <a:spcAft>
                <a:spcPts val="0"/>
              </a:spcAft>
            </a:pPr>
            <a:r>
              <a:rPr lang="es-ES" b="1" i="1" dirty="0">
                <a:effectLst/>
                <a:latin typeface="Cochin"/>
                <a:ea typeface="Times New Roman" panose="02020603050405020304" pitchFamily="18" charset="0"/>
              </a:rPr>
              <a:t> </a:t>
            </a:r>
            <a:endParaRPr lang="es-ES" sz="1050" dirty="0">
              <a:effectLst/>
              <a:latin typeface="Times New Roman" panose="02020603050405020304" pitchFamily="18" charset="0"/>
              <a:ea typeface="MS Mincho"/>
            </a:endParaRPr>
          </a:p>
        </p:txBody>
      </p:sp>
      <p:graphicFrame>
        <p:nvGraphicFramePr>
          <p:cNvPr id="4" name="Tabla 3"/>
          <p:cNvGraphicFramePr>
            <a:graphicFrameLocks noGrp="1"/>
          </p:cNvGraphicFramePr>
          <p:nvPr>
            <p:extLst>
              <p:ext uri="{D42A27DB-BD31-4B8C-83A1-F6EECF244321}">
                <p14:modId xmlns:p14="http://schemas.microsoft.com/office/powerpoint/2010/main" val="2126411213"/>
              </p:ext>
            </p:extLst>
          </p:nvPr>
        </p:nvGraphicFramePr>
        <p:xfrm>
          <a:off x="23979" y="3511986"/>
          <a:ext cx="12144040" cy="2156398"/>
        </p:xfrm>
        <a:graphic>
          <a:graphicData uri="http://schemas.openxmlformats.org/drawingml/2006/table">
            <a:tbl>
              <a:tblPr firstRow="1" bandRow="1">
                <a:tableStyleId>{5C22544A-7EE6-4342-B048-85BDC9FD1C3A}</a:tableStyleId>
              </a:tblPr>
              <a:tblGrid>
                <a:gridCol w="1734087">
                  <a:extLst>
                    <a:ext uri="{9D8B030D-6E8A-4147-A177-3AD203B41FA5}">
                      <a16:colId xmlns:a16="http://schemas.microsoft.com/office/drawing/2014/main" val="20000"/>
                    </a:ext>
                  </a:extLst>
                </a:gridCol>
                <a:gridCol w="1910618">
                  <a:extLst>
                    <a:ext uri="{9D8B030D-6E8A-4147-A177-3AD203B41FA5}">
                      <a16:colId xmlns:a16="http://schemas.microsoft.com/office/drawing/2014/main" val="20001"/>
                    </a:ext>
                  </a:extLst>
                </a:gridCol>
                <a:gridCol w="1924198">
                  <a:extLst>
                    <a:ext uri="{9D8B030D-6E8A-4147-A177-3AD203B41FA5}">
                      <a16:colId xmlns:a16="http://schemas.microsoft.com/office/drawing/2014/main" val="20002"/>
                    </a:ext>
                  </a:extLst>
                </a:gridCol>
                <a:gridCol w="1746307">
                  <a:extLst>
                    <a:ext uri="{9D8B030D-6E8A-4147-A177-3AD203B41FA5}">
                      <a16:colId xmlns:a16="http://schemas.microsoft.com/office/drawing/2014/main" val="20003"/>
                    </a:ext>
                  </a:extLst>
                </a:gridCol>
                <a:gridCol w="1732730">
                  <a:extLst>
                    <a:ext uri="{9D8B030D-6E8A-4147-A177-3AD203B41FA5}">
                      <a16:colId xmlns:a16="http://schemas.microsoft.com/office/drawing/2014/main" val="20004"/>
                    </a:ext>
                  </a:extLst>
                </a:gridCol>
                <a:gridCol w="1548050">
                  <a:extLst>
                    <a:ext uri="{9D8B030D-6E8A-4147-A177-3AD203B41FA5}">
                      <a16:colId xmlns:a16="http://schemas.microsoft.com/office/drawing/2014/main" val="20005"/>
                    </a:ext>
                  </a:extLst>
                </a:gridCol>
                <a:gridCol w="1548050">
                  <a:extLst>
                    <a:ext uri="{9D8B030D-6E8A-4147-A177-3AD203B41FA5}">
                      <a16:colId xmlns:a16="http://schemas.microsoft.com/office/drawing/2014/main" val="20006"/>
                    </a:ext>
                  </a:extLst>
                </a:gridCol>
              </a:tblGrid>
              <a:tr h="0">
                <a:tc>
                  <a:txBody>
                    <a:bodyPr/>
                    <a:lstStyle/>
                    <a:p>
                      <a:pPr algn="ctr">
                        <a:lnSpc>
                          <a:spcPct val="106000"/>
                        </a:lnSpc>
                        <a:spcAft>
                          <a:spcPts val="0"/>
                        </a:spcAft>
                      </a:pPr>
                      <a:r>
                        <a:rPr lang="es-ES" sz="2400" kern="1200" dirty="0">
                          <a:effectLst/>
                        </a:rPr>
                        <a:t>1º ESO. </a:t>
                      </a:r>
                      <a:endParaRPr lang="es-ES" sz="2400" dirty="0">
                        <a:effectLst/>
                      </a:endParaRPr>
                    </a:p>
                    <a:p>
                      <a:pPr algn="ctr">
                        <a:lnSpc>
                          <a:spcPct val="106000"/>
                        </a:lnSpc>
                        <a:spcAft>
                          <a:spcPts val="0"/>
                        </a:spcAft>
                      </a:pPr>
                      <a:r>
                        <a:rPr lang="es-ES" sz="2400" kern="1200" dirty="0">
                          <a:effectLst/>
                        </a:rPr>
                        <a:t>C.  Salud</a:t>
                      </a:r>
                      <a:endParaRPr lang="es-ES" sz="2400" dirty="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a:effectLst/>
                        </a:rPr>
                        <a:t>2º ESO. </a:t>
                      </a:r>
                      <a:endParaRPr lang="es-ES" sz="2400">
                        <a:effectLst/>
                      </a:endParaRPr>
                    </a:p>
                    <a:p>
                      <a:pPr algn="ctr">
                        <a:lnSpc>
                          <a:spcPct val="106000"/>
                        </a:lnSpc>
                        <a:spcAft>
                          <a:spcPts val="0"/>
                        </a:spcAft>
                      </a:pPr>
                      <a:r>
                        <a:rPr lang="es-ES" sz="2400" kern="1200">
                          <a:effectLst/>
                        </a:rPr>
                        <a:t>C. Salud</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a:effectLst/>
                        </a:rPr>
                        <a:t>1º y 2º ESO.</a:t>
                      </a:r>
                      <a:endParaRPr lang="es-ES" sz="2400">
                        <a:effectLst/>
                      </a:endParaRPr>
                    </a:p>
                    <a:p>
                      <a:pPr algn="ctr">
                        <a:lnSpc>
                          <a:spcPct val="106000"/>
                        </a:lnSpc>
                        <a:spcAft>
                          <a:spcPts val="0"/>
                        </a:spcAft>
                      </a:pPr>
                      <a:r>
                        <a:rPr lang="es-ES" sz="2400" kern="1200">
                          <a:effectLst/>
                        </a:rPr>
                        <a:t>Unplugged</a:t>
                      </a:r>
                      <a:endParaRPr lang="es-ES" sz="2400">
                        <a:effectLst/>
                        <a:latin typeface="Cambria" panose="02040503050406030204" pitchFamily="18" charset="0"/>
                        <a:ea typeface="MS Mincho"/>
                        <a:cs typeface="Times New Roman" panose="02020603050405020304" pitchFamily="18" charset="0"/>
                      </a:endParaRPr>
                    </a:p>
                  </a:txBody>
                  <a:tcPr marL="9525" marR="9525" marT="9525" marB="0"/>
                </a:tc>
                <a:tc>
                  <a:txBody>
                    <a:bodyPr/>
                    <a:lstStyle/>
                    <a:p>
                      <a:pPr algn="ctr">
                        <a:lnSpc>
                          <a:spcPct val="106000"/>
                        </a:lnSpc>
                        <a:spcAft>
                          <a:spcPts val="0"/>
                        </a:spcAft>
                      </a:pPr>
                      <a:r>
                        <a:rPr lang="es-ES" sz="2400" kern="1200">
                          <a:effectLst/>
                        </a:rPr>
                        <a:t>1º ESO. Discover</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a:effectLst/>
                        </a:rPr>
                        <a:t>2º ESO. Discover</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just">
                        <a:lnSpc>
                          <a:spcPct val="106000"/>
                        </a:lnSpc>
                        <a:spcAft>
                          <a:spcPts val="0"/>
                        </a:spcAft>
                      </a:pPr>
                      <a:r>
                        <a:rPr lang="es-ES" sz="2400" kern="1200">
                          <a:effectLst/>
                        </a:rPr>
                        <a:t>3º ESO. </a:t>
                      </a:r>
                      <a:endParaRPr lang="es-ES" sz="2400">
                        <a:effectLst/>
                      </a:endParaRPr>
                    </a:p>
                    <a:p>
                      <a:pPr algn="just">
                        <a:lnSpc>
                          <a:spcPct val="106000"/>
                        </a:lnSpc>
                        <a:spcAft>
                          <a:spcPts val="0"/>
                        </a:spcAft>
                      </a:pPr>
                      <a:r>
                        <a:rPr lang="es-ES" sz="2400" kern="1200">
                          <a:effectLst/>
                        </a:rPr>
                        <a:t>Discover</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just">
                        <a:lnSpc>
                          <a:spcPct val="106000"/>
                        </a:lnSpc>
                        <a:spcAft>
                          <a:spcPts val="0"/>
                        </a:spcAft>
                      </a:pPr>
                      <a:r>
                        <a:rPr lang="es-ES" sz="2400" kern="1200">
                          <a:effectLst/>
                        </a:rPr>
                        <a:t>4º ESO. Discover</a:t>
                      </a:r>
                      <a:endParaRPr lang="es-ES" sz="2400">
                        <a:effectLst/>
                        <a:latin typeface="Cambria" panose="02040503050406030204" pitchFamily="18" charset="0"/>
                        <a:ea typeface="MS Mincho"/>
                        <a:cs typeface="Times New Roman" panose="02020603050405020304" pitchFamily="18" charset="0"/>
                      </a:endParaRPr>
                    </a:p>
                  </a:txBody>
                  <a:tcPr/>
                </a:tc>
                <a:extLst>
                  <a:ext uri="{0D108BD9-81ED-4DB2-BD59-A6C34878D82A}">
                    <a16:rowId xmlns:a16="http://schemas.microsoft.com/office/drawing/2014/main" val="10000"/>
                  </a:ext>
                </a:extLst>
              </a:tr>
              <a:tr h="325755">
                <a:tc>
                  <a:txBody>
                    <a:bodyPr/>
                    <a:lstStyle/>
                    <a:p>
                      <a:pPr algn="just">
                        <a:lnSpc>
                          <a:spcPct val="106000"/>
                        </a:lnSpc>
                        <a:spcAft>
                          <a:spcPts val="0"/>
                        </a:spcAft>
                      </a:pPr>
                      <a:r>
                        <a:rPr lang="es-ES" sz="2400" kern="1200">
                          <a:effectLst/>
                        </a:rPr>
                        <a:t>Unidad de Refuerzo</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just">
                        <a:lnSpc>
                          <a:spcPct val="106000"/>
                        </a:lnSpc>
                        <a:spcAft>
                          <a:spcPts val="0"/>
                        </a:spcAft>
                      </a:pPr>
                      <a:r>
                        <a:rPr lang="es-ES" sz="2400" kern="1200">
                          <a:effectLst/>
                        </a:rPr>
                        <a:t>Unidad de Refuerzo</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just">
                        <a:lnSpc>
                          <a:spcPct val="106000"/>
                        </a:lnSpc>
                        <a:spcAft>
                          <a:spcPts val="0"/>
                        </a:spcAft>
                      </a:pPr>
                      <a:r>
                        <a:rPr lang="es-ES" sz="2400" kern="1200">
                          <a:effectLst/>
                        </a:rPr>
                        <a:t>Sesión 9</a:t>
                      </a:r>
                      <a:endParaRPr lang="es-ES" sz="2400">
                        <a:effectLst/>
                        <a:latin typeface="Cambria" panose="02040503050406030204" pitchFamily="18" charset="0"/>
                        <a:ea typeface="MS Mincho"/>
                        <a:cs typeface="Times New Roman" panose="02020603050405020304" pitchFamily="18" charset="0"/>
                      </a:endParaRPr>
                    </a:p>
                  </a:txBody>
                  <a:tcPr marL="9525" marR="9525" marT="9525" marB="0"/>
                </a:tc>
                <a:tc>
                  <a:txBody>
                    <a:bodyPr/>
                    <a:lstStyle/>
                    <a:p>
                      <a:pPr algn="just">
                        <a:lnSpc>
                          <a:spcPct val="106000"/>
                        </a:lnSpc>
                        <a:spcAft>
                          <a:spcPts val="0"/>
                        </a:spcAft>
                      </a:pPr>
                      <a:r>
                        <a:rPr lang="es-ES" sz="2400" kern="1200">
                          <a:effectLst/>
                        </a:rPr>
                        <a:t>Sesión 4</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just">
                        <a:lnSpc>
                          <a:spcPct val="106000"/>
                        </a:lnSpc>
                        <a:spcAft>
                          <a:spcPts val="0"/>
                        </a:spcAft>
                      </a:pPr>
                      <a:r>
                        <a:rPr lang="es-ES" sz="2400" kern="1200">
                          <a:effectLst/>
                        </a:rPr>
                        <a:t>Sesión 4</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just">
                        <a:lnSpc>
                          <a:spcPct val="106000"/>
                        </a:lnSpc>
                        <a:spcAft>
                          <a:spcPts val="0"/>
                        </a:spcAft>
                      </a:pPr>
                      <a:r>
                        <a:rPr lang="es-ES" sz="2400" kern="1200">
                          <a:effectLst/>
                        </a:rPr>
                        <a:t>Sesión 4</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just">
                        <a:lnSpc>
                          <a:spcPct val="106000"/>
                        </a:lnSpc>
                        <a:spcAft>
                          <a:spcPts val="0"/>
                        </a:spcAft>
                      </a:pPr>
                      <a:r>
                        <a:rPr lang="es-ES" sz="2400" kern="1200">
                          <a:effectLst/>
                        </a:rPr>
                        <a:t>Sesión 4</a:t>
                      </a:r>
                      <a:endParaRPr lang="es-ES" sz="2400">
                        <a:effectLst/>
                        <a:latin typeface="Cambria" panose="02040503050406030204" pitchFamily="18" charset="0"/>
                        <a:ea typeface="MS Mincho"/>
                        <a:cs typeface="Times New Roman" panose="02020603050405020304" pitchFamily="18" charset="0"/>
                      </a:endParaRPr>
                    </a:p>
                  </a:txBody>
                  <a:tcPr/>
                </a:tc>
                <a:extLst>
                  <a:ext uri="{0D108BD9-81ED-4DB2-BD59-A6C34878D82A}">
                    <a16:rowId xmlns:a16="http://schemas.microsoft.com/office/drawing/2014/main" val="10001"/>
                  </a:ext>
                </a:extLst>
              </a:tr>
              <a:tr h="250190">
                <a:tc>
                  <a:txBody>
                    <a:bodyPr/>
                    <a:lstStyle/>
                    <a:p>
                      <a:pPr algn="ctr">
                        <a:lnSpc>
                          <a:spcPct val="106000"/>
                        </a:lnSpc>
                        <a:spcAft>
                          <a:spcPts val="0"/>
                        </a:spcAft>
                      </a:pPr>
                      <a:r>
                        <a:rPr lang="es-ES" sz="2400" kern="1200">
                          <a:effectLst/>
                        </a:rPr>
                        <a:t>Sesión 4</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a:effectLst/>
                        </a:rPr>
                        <a:t>---</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a:effectLst/>
                        </a:rPr>
                        <a:t>Anexo 3 </a:t>
                      </a:r>
                      <a:endParaRPr lang="es-ES" sz="2400">
                        <a:effectLst/>
                        <a:latin typeface="Cambria" panose="02040503050406030204" pitchFamily="18" charset="0"/>
                        <a:ea typeface="MS Mincho"/>
                        <a:cs typeface="Times New Roman" panose="02020603050405020304" pitchFamily="18" charset="0"/>
                      </a:endParaRPr>
                    </a:p>
                  </a:txBody>
                  <a:tcPr marL="9525" marR="9525" marT="9525" marB="0"/>
                </a:tc>
                <a:tc>
                  <a:txBody>
                    <a:bodyPr/>
                    <a:lstStyle/>
                    <a:p>
                      <a:pPr algn="ctr">
                        <a:lnSpc>
                          <a:spcPct val="106000"/>
                        </a:lnSpc>
                        <a:spcAft>
                          <a:spcPts val="0"/>
                        </a:spcAft>
                      </a:pPr>
                      <a:r>
                        <a:rPr lang="es-ES" sz="2400" kern="1200">
                          <a:effectLst/>
                        </a:rPr>
                        <a:t>---</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a:effectLst/>
                        </a:rPr>
                        <a:t>---</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a:effectLst/>
                        </a:rPr>
                        <a:t>---</a:t>
                      </a:r>
                      <a:endParaRPr lang="es-ES" sz="2400">
                        <a:effectLst/>
                        <a:latin typeface="Cambria" panose="02040503050406030204" pitchFamily="18" charset="0"/>
                        <a:ea typeface="MS Mincho"/>
                        <a:cs typeface="Times New Roman" panose="02020603050405020304" pitchFamily="18" charset="0"/>
                      </a:endParaRPr>
                    </a:p>
                  </a:txBody>
                  <a:tcPr/>
                </a:tc>
                <a:tc>
                  <a:txBody>
                    <a:bodyPr/>
                    <a:lstStyle/>
                    <a:p>
                      <a:pPr algn="ctr">
                        <a:lnSpc>
                          <a:spcPct val="106000"/>
                        </a:lnSpc>
                        <a:spcAft>
                          <a:spcPts val="0"/>
                        </a:spcAft>
                      </a:pPr>
                      <a:r>
                        <a:rPr lang="es-ES" sz="2400" kern="1200" dirty="0">
                          <a:effectLst/>
                        </a:rPr>
                        <a:t>Sesión 5</a:t>
                      </a:r>
                      <a:endParaRPr lang="es-ES" sz="2400" dirty="0">
                        <a:effectLst/>
                        <a:latin typeface="Cambria" panose="02040503050406030204" pitchFamily="18" charset="0"/>
                        <a:ea typeface="MS Mincho"/>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5" name="Rectángulo 4"/>
          <p:cNvSpPr/>
          <p:nvPr/>
        </p:nvSpPr>
        <p:spPr>
          <a:xfrm>
            <a:off x="0" y="1505480"/>
            <a:ext cx="12191999" cy="1569660"/>
          </a:xfrm>
          <a:prstGeom prst="rect">
            <a:avLst/>
          </a:prstGeom>
          <a:solidFill>
            <a:schemeClr val="bg1">
              <a:lumMod val="85000"/>
            </a:schemeClr>
          </a:solidFill>
        </p:spPr>
        <p:txBody>
          <a:bodyPr wrap="square">
            <a:spAutoFit/>
          </a:bodyPr>
          <a:lstStyle/>
          <a:p>
            <a:pPr algn="just">
              <a:spcAft>
                <a:spcPts val="0"/>
              </a:spcAft>
            </a:pPr>
            <a:r>
              <a:rPr lang="es-ES" sz="2400" dirty="0">
                <a:effectLst/>
                <a:latin typeface="Cochin"/>
                <a:ea typeface="Times New Roman" panose="02020603050405020304" pitchFamily="18" charset="0"/>
                <a:cs typeface="Times New Roman" panose="02020603050405020304" pitchFamily="18" charset="0"/>
              </a:rPr>
              <a:t>Las nuevas formas de consumo del cannabis a través de dispositivos como los </a:t>
            </a:r>
            <a:r>
              <a:rPr lang="es-ES" sz="2400" dirty="0" err="1">
                <a:effectLst/>
                <a:latin typeface="Cochin"/>
                <a:ea typeface="Times New Roman" panose="02020603050405020304" pitchFamily="18" charset="0"/>
                <a:cs typeface="Times New Roman" panose="02020603050405020304" pitchFamily="18" charset="0"/>
              </a:rPr>
              <a:t>vapeadores</a:t>
            </a:r>
            <a:r>
              <a:rPr lang="es-ES" sz="2400" dirty="0">
                <a:effectLst/>
                <a:latin typeface="Cochin"/>
                <a:ea typeface="Times New Roman" panose="02020603050405020304" pitchFamily="18" charset="0"/>
                <a:cs typeface="Times New Roman" panose="02020603050405020304" pitchFamily="18" charset="0"/>
              </a:rPr>
              <a:t> o las cachimbas (o pipas de agua) están aumentando en la población adolescente, por lo que es necesario incluir una pequeña reflexión sobre este tipo de productos y sus riesgos.</a:t>
            </a:r>
            <a:endParaRPr lang="es-ES" sz="24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43297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0011" y="574997"/>
            <a:ext cx="7900306" cy="1161083"/>
          </a:xfrm>
          <a:solidFill>
            <a:srgbClr val="FFC000"/>
          </a:solidFill>
        </p:spPr>
        <p:txBody>
          <a:bodyPr>
            <a:normAutofit/>
          </a:bodyPr>
          <a:lstStyle/>
          <a:p>
            <a:r>
              <a:rPr lang="es-ES" sz="5400" b="1" dirty="0"/>
              <a:t>OBJETIVOS</a:t>
            </a: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21</a:t>
            </a:fld>
            <a:endParaRPr lang="es-ES" altLang="es-ES_tradnl" dirty="0">
              <a:solidFill>
                <a:srgbClr val="000000"/>
              </a:solidFill>
            </a:endParaRPr>
          </a:p>
        </p:txBody>
      </p:sp>
      <p:sp>
        <p:nvSpPr>
          <p:cNvPr id="6" name="Rectángulo 5"/>
          <p:cNvSpPr/>
          <p:nvPr/>
        </p:nvSpPr>
        <p:spPr>
          <a:xfrm>
            <a:off x="394593" y="1964652"/>
            <a:ext cx="11207578" cy="3970318"/>
          </a:xfrm>
          <a:prstGeom prst="rect">
            <a:avLst/>
          </a:prstGeom>
        </p:spPr>
        <p:txBody>
          <a:bodyPr wrap="square">
            <a:spAutoFit/>
          </a:bodyPr>
          <a:lstStyle/>
          <a:p>
            <a:pPr marL="457200" lvl="0" indent="-457200" algn="just" eaLnBrk="0" fontAlgn="base" hangingPunct="0">
              <a:buFont typeface="Arial" panose="020B0604020202020204" pitchFamily="34" charset="0"/>
              <a:buChar char="•"/>
            </a:pPr>
            <a:r>
              <a:rPr lang="es-ES" sz="3600" dirty="0"/>
              <a:t>Reflexionar con el alumnado sobre los riesgos del consumo también a través de estas formas: </a:t>
            </a:r>
            <a:r>
              <a:rPr lang="es-ES_tradnl" sz="3600" dirty="0"/>
              <a:t>cigarrillos electrónicos y productos de tabaco por calentamiento (PTC)  y cachimbas. </a:t>
            </a:r>
            <a:endParaRPr lang="es-ES" sz="3600" dirty="0"/>
          </a:p>
          <a:p>
            <a:pPr marL="457200" lvl="0" indent="-457200" algn="just" eaLnBrk="0" fontAlgn="base" hangingPunct="0">
              <a:buFont typeface="Arial" panose="020B0604020202020204" pitchFamily="34" charset="0"/>
              <a:buChar char="•"/>
            </a:pPr>
            <a:r>
              <a:rPr lang="es-ES" sz="3600" dirty="0"/>
              <a:t>Fomentar el pensamiento crítico en relación a los beneficios que la industria quiere asociar a este tipo de dispositivos.</a:t>
            </a:r>
          </a:p>
        </p:txBody>
      </p:sp>
    </p:spTree>
    <p:extLst>
      <p:ext uri="{BB962C8B-B14F-4D97-AF65-F5344CB8AC3E}">
        <p14:creationId xmlns:p14="http://schemas.microsoft.com/office/powerpoint/2010/main" val="425412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01975" y="794195"/>
            <a:ext cx="9588589" cy="4840251"/>
          </a:xfrm>
        </p:spPr>
        <p:txBody>
          <a:bodyPr>
            <a:noAutofit/>
          </a:bodyPr>
          <a:lstStyle/>
          <a:p>
            <a:pPr algn="ctr"/>
            <a:br>
              <a:rPr lang="es-ES" sz="3600" b="1" u="sng" dirty="0">
                <a:latin typeface="Calibri" panose="020F0502020204030204" pitchFamily="34" charset="0"/>
                <a:ea typeface="Calibri" panose="020F0502020204030204" pitchFamily="34" charset="0"/>
                <a:cs typeface="Times New Roman" panose="02020603050405020304" pitchFamily="18" charset="0"/>
              </a:rPr>
            </a:br>
            <a:br>
              <a:rPr lang="es-ES" sz="3600" b="1" u="sng" dirty="0">
                <a:latin typeface="Calibri" panose="020F0502020204030204" pitchFamily="34" charset="0"/>
                <a:ea typeface="Calibri" panose="020F0502020204030204" pitchFamily="34" charset="0"/>
                <a:cs typeface="Times New Roman" panose="02020603050405020304" pitchFamily="18" charset="0"/>
              </a:rPr>
            </a:br>
            <a:r>
              <a:rPr lang="es-ES" sz="4400" b="1" u="sng" dirty="0">
                <a:latin typeface="Calibri" panose="020F0502020204030204" pitchFamily="34" charset="0"/>
                <a:ea typeface="Calibri" panose="020F0502020204030204" pitchFamily="34" charset="0"/>
                <a:cs typeface="Times New Roman" panose="02020603050405020304" pitchFamily="18" charset="0"/>
              </a:rPr>
              <a:t>Actividad 1-</a:t>
            </a:r>
            <a:r>
              <a:rPr lang="es-ES" sz="4400" b="1" dirty="0"/>
              <a:t>.”QUÉ SE Y QUE PIENSO”.</a:t>
            </a:r>
            <a:br>
              <a:rPr lang="es-ES" sz="4400" b="1" dirty="0"/>
            </a:br>
            <a:br>
              <a:rPr lang="es-ES" sz="4400" b="1" dirty="0"/>
            </a:br>
            <a:r>
              <a:rPr lang="es-ES" sz="4400" b="1" dirty="0"/>
              <a:t>-</a:t>
            </a:r>
            <a:r>
              <a:rPr lang="es-ES" sz="4800" b="1" dirty="0">
                <a:latin typeface="Calibri" panose="020F0502020204030204" pitchFamily="34" charset="0"/>
                <a:cs typeface="Times New Roman" panose="02020603050405020304" pitchFamily="18" charset="0"/>
              </a:rPr>
              <a:t>C</a:t>
            </a:r>
            <a:r>
              <a:rPr lang="es-ES" sz="4800" b="1" dirty="0">
                <a:latin typeface="Calibri" panose="020F0502020204030204" pitchFamily="34" charset="0"/>
                <a:ea typeface="Calibri" panose="020F0502020204030204" pitchFamily="34" charset="0"/>
                <a:cs typeface="Times New Roman" panose="02020603050405020304" pitchFamily="18" charset="0"/>
              </a:rPr>
              <a:t>onocéis el consumo de cannabis a través de estos dispositivos. </a:t>
            </a:r>
            <a:br>
              <a:rPr lang="es-ES" sz="4800" b="1" dirty="0">
                <a:latin typeface="Calibri" panose="020F0502020204030204" pitchFamily="34" charset="0"/>
                <a:ea typeface="Calibri" panose="020F0502020204030204" pitchFamily="34" charset="0"/>
                <a:cs typeface="Times New Roman" panose="02020603050405020304" pitchFamily="18" charset="0"/>
              </a:rPr>
            </a:br>
            <a:r>
              <a:rPr lang="es-ES" sz="4800" b="1" dirty="0">
                <a:latin typeface="Calibri" panose="020F0502020204030204" pitchFamily="34" charset="0"/>
                <a:ea typeface="Calibri" panose="020F0502020204030204" pitchFamily="34" charset="0"/>
                <a:cs typeface="Times New Roman" panose="02020603050405020304" pitchFamily="18" charset="0"/>
              </a:rPr>
              <a:t>-Qué riesgos además del consumo de cannabis implica este tipo de consumo. </a:t>
            </a:r>
            <a:br>
              <a:rPr lang="es-ES" sz="4800" b="1" dirty="0">
                <a:latin typeface="Calibri" panose="020F0502020204030204" pitchFamily="34" charset="0"/>
                <a:ea typeface="Calibri" panose="020F0502020204030204" pitchFamily="34" charset="0"/>
                <a:cs typeface="Times New Roman" panose="02020603050405020304" pitchFamily="18" charset="0"/>
              </a:rPr>
            </a:br>
            <a:br>
              <a:rPr lang="es-ES" sz="4800" dirty="0"/>
            </a:br>
            <a:endParaRPr lang="es-ES" sz="48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22</a:t>
            </a:fld>
            <a:endParaRPr lang="es-ES" altLang="es-ES_tradnl" dirty="0">
              <a:solidFill>
                <a:srgbClr val="000000"/>
              </a:solidFill>
            </a:endParaRPr>
          </a:p>
        </p:txBody>
      </p:sp>
    </p:spTree>
    <p:extLst>
      <p:ext uri="{BB962C8B-B14F-4D97-AF65-F5344CB8AC3E}">
        <p14:creationId xmlns:p14="http://schemas.microsoft.com/office/powerpoint/2010/main" val="4195861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81243" y="1959429"/>
            <a:ext cx="9588589" cy="4898571"/>
          </a:xfrm>
        </p:spPr>
        <p:txBody>
          <a:bodyPr>
            <a:noAutofit/>
          </a:bodyPr>
          <a:lstStyle/>
          <a:p>
            <a:pPr marL="457200" indent="-457200">
              <a:buFont typeface="Wingdings" panose="05000000000000000000" pitchFamily="2" charset="2"/>
              <a:buChar char="q"/>
            </a:pPr>
            <a:r>
              <a:rPr lang="es-ES" sz="2800" dirty="0"/>
              <a:t>La utilización de estos dispositivos para </a:t>
            </a:r>
            <a:r>
              <a:rPr lang="es-ES" sz="2800" dirty="0" err="1"/>
              <a:t>vapear</a:t>
            </a:r>
            <a:r>
              <a:rPr lang="es-ES" sz="2800" dirty="0"/>
              <a:t> </a:t>
            </a:r>
            <a:r>
              <a:rPr lang="es-ES" sz="2800" u="sng" dirty="0">
                <a:hlinkClick r:id="rId2"/>
              </a:rPr>
              <a:t>marihuana</a:t>
            </a:r>
            <a:r>
              <a:rPr lang="es-ES" sz="2800" dirty="0"/>
              <a:t>, implica la inhalación de los productos eliminados por el aceite de THC y otras sustancias químicas peligrosas. Como consecuencias destacar que: </a:t>
            </a:r>
            <a:br>
              <a:rPr lang="es-ES" sz="2800" dirty="0"/>
            </a:br>
            <a:r>
              <a:rPr lang="es-ES" sz="2800" dirty="0"/>
              <a:t>			-</a:t>
            </a:r>
            <a:r>
              <a:rPr lang="es-ES" sz="2800" i="1" dirty="0"/>
              <a:t>Irritación de las vías respiratorias</a:t>
            </a:r>
            <a:r>
              <a:rPr lang="es-ES" sz="2800" dirty="0"/>
              <a:t>.</a:t>
            </a:r>
            <a:br>
              <a:rPr lang="es-ES" sz="2800" dirty="0"/>
            </a:br>
            <a:r>
              <a:rPr lang="es-ES" sz="2800" dirty="0"/>
              <a:t>			-</a:t>
            </a:r>
            <a:r>
              <a:rPr lang="es-ES" sz="2800" i="1" dirty="0"/>
              <a:t>Alteraciones pulmonares </a:t>
            </a:r>
            <a:r>
              <a:rPr lang="es-ES" sz="2800" dirty="0"/>
              <a:t>(en EEUU en 2019 se asoció a importante lesiones en consumidores de THC a través de estos dispositivos).</a:t>
            </a:r>
            <a:br>
              <a:rPr lang="es-ES" sz="2800" dirty="0"/>
            </a:br>
            <a:r>
              <a:rPr lang="es-ES" sz="2800" dirty="0"/>
              <a:t>			-</a:t>
            </a:r>
            <a:r>
              <a:rPr lang="es-ES" sz="2800" i="1" dirty="0"/>
              <a:t>Posible contaminación del aire que se inhala</a:t>
            </a:r>
            <a:r>
              <a:rPr lang="es-ES" sz="2800" dirty="0"/>
              <a:t>.</a:t>
            </a:r>
            <a:br>
              <a:rPr lang="es-ES" sz="2800" dirty="0"/>
            </a:br>
            <a:r>
              <a:rPr lang="es-ES" sz="2800" dirty="0"/>
              <a:t>			-Como droga depresora que es, tiene </a:t>
            </a:r>
            <a:r>
              <a:rPr lang="es-ES" sz="2800" i="1" dirty="0"/>
              <a:t>los mismos efectos que consumida por vía fumada: </a:t>
            </a:r>
            <a:r>
              <a:rPr lang="es-ES" sz="2800" dirty="0"/>
              <a:t>alteraciones en el modo de pensar, actuar y sentir de una persona. </a:t>
            </a:r>
            <a:br>
              <a:rPr lang="es-ES" sz="2800" dirty="0"/>
            </a:br>
            <a:br>
              <a:rPr lang="es-ES" sz="2800" b="1" u="sng" dirty="0">
                <a:latin typeface="Calibri" panose="020F0502020204030204" pitchFamily="34" charset="0"/>
                <a:ea typeface="Calibri" panose="020F0502020204030204" pitchFamily="34" charset="0"/>
                <a:cs typeface="Times New Roman" panose="02020603050405020304" pitchFamily="18" charset="0"/>
              </a:rPr>
            </a:br>
            <a:br>
              <a:rPr lang="es-ES" sz="2800" b="1" u="sng" dirty="0">
                <a:latin typeface="Calibri" panose="020F0502020204030204" pitchFamily="34" charset="0"/>
                <a:ea typeface="Calibri" panose="020F0502020204030204" pitchFamily="34" charset="0"/>
                <a:cs typeface="Times New Roman" panose="02020603050405020304" pitchFamily="18" charset="0"/>
              </a:rPr>
            </a:br>
            <a:br>
              <a:rPr lang="es-ES" sz="2800" b="1" dirty="0">
                <a:latin typeface="Calibri" panose="020F0502020204030204" pitchFamily="34" charset="0"/>
                <a:ea typeface="Calibri" panose="020F0502020204030204" pitchFamily="34" charset="0"/>
                <a:cs typeface="Times New Roman" panose="02020603050405020304" pitchFamily="18" charset="0"/>
              </a:rPr>
            </a:br>
            <a:br>
              <a:rPr lang="es-ES" sz="2800" dirty="0"/>
            </a:br>
            <a:endParaRPr lang="es-ES" sz="28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23</a:t>
            </a:fld>
            <a:endParaRPr lang="es-ES" altLang="es-ES_tradnl" dirty="0">
              <a:solidFill>
                <a:srgbClr val="000000"/>
              </a:solidFill>
            </a:endParaRPr>
          </a:p>
        </p:txBody>
      </p:sp>
    </p:spTree>
    <p:extLst>
      <p:ext uri="{BB962C8B-B14F-4D97-AF65-F5344CB8AC3E}">
        <p14:creationId xmlns:p14="http://schemas.microsoft.com/office/powerpoint/2010/main" val="245128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24</a:t>
            </a:fld>
            <a:endParaRPr lang="es-ES" altLang="es-ES_tradnl" dirty="0">
              <a:solidFill>
                <a:srgbClr val="000000"/>
              </a:solidFill>
            </a:endParaRPr>
          </a:p>
        </p:txBody>
      </p:sp>
      <p:pic>
        <p:nvPicPr>
          <p:cNvPr id="2" name="Imagen 1"/>
          <p:cNvPicPr>
            <a:picLocks noChangeAspect="1"/>
          </p:cNvPicPr>
          <p:nvPr/>
        </p:nvPicPr>
        <p:blipFill>
          <a:blip r:embed="rId2"/>
          <a:stretch>
            <a:fillRect/>
          </a:stretch>
        </p:blipFill>
        <p:spPr>
          <a:xfrm>
            <a:off x="1210491" y="487680"/>
            <a:ext cx="9413966" cy="5747657"/>
          </a:xfrm>
          <a:prstGeom prst="rect">
            <a:avLst/>
          </a:prstGeom>
        </p:spPr>
      </p:pic>
    </p:spTree>
    <p:extLst>
      <p:ext uri="{BB962C8B-B14F-4D97-AF65-F5344CB8AC3E}">
        <p14:creationId xmlns:p14="http://schemas.microsoft.com/office/powerpoint/2010/main" val="260282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25</a:t>
            </a:fld>
            <a:endParaRPr lang="es-ES" altLang="es-ES_tradnl" dirty="0">
              <a:solidFill>
                <a:srgbClr val="000000"/>
              </a:solidFill>
            </a:endParaRPr>
          </a:p>
        </p:txBody>
      </p:sp>
      <p:sp>
        <p:nvSpPr>
          <p:cNvPr id="4" name="CuadroTexto 3"/>
          <p:cNvSpPr txBox="1"/>
          <p:nvPr/>
        </p:nvSpPr>
        <p:spPr>
          <a:xfrm>
            <a:off x="3117668" y="627016"/>
            <a:ext cx="8586651" cy="584775"/>
          </a:xfrm>
          <a:prstGeom prst="rect">
            <a:avLst/>
          </a:prstGeom>
          <a:noFill/>
        </p:spPr>
        <p:txBody>
          <a:bodyPr wrap="square" rtlCol="0">
            <a:spAutoFit/>
          </a:bodyPr>
          <a:lstStyle/>
          <a:p>
            <a:r>
              <a:rPr lang="es-ES" sz="3200" b="1" dirty="0"/>
              <a:t>RECURSOS AUDIOVISUALES DE APOYO</a:t>
            </a:r>
          </a:p>
        </p:txBody>
      </p:sp>
      <p:sp>
        <p:nvSpPr>
          <p:cNvPr id="5" name="Rectángulo 4"/>
          <p:cNvSpPr/>
          <p:nvPr/>
        </p:nvSpPr>
        <p:spPr>
          <a:xfrm>
            <a:off x="7072492" y="3453935"/>
            <a:ext cx="3655168" cy="400110"/>
          </a:xfrm>
          <a:prstGeom prst="rect">
            <a:avLst/>
          </a:prstGeom>
        </p:spPr>
        <p:txBody>
          <a:bodyPr wrap="none">
            <a:spAutoFit/>
          </a:bodyPr>
          <a:lstStyle/>
          <a:p>
            <a:pPr algn="just">
              <a:spcAft>
                <a:spcPts val="0"/>
              </a:spcAft>
            </a:pPr>
            <a:r>
              <a:rPr lang="es-ES" sz="2000" u="sng" dirty="0">
                <a:solidFill>
                  <a:srgbClr val="0000FF"/>
                </a:solidFill>
                <a:latin typeface="Cochin"/>
                <a:ea typeface="MS Mincho"/>
                <a:cs typeface="Times New Roman" panose="02020603050405020304" pitchFamily="18" charset="0"/>
                <a:hlinkClick r:id="rId2"/>
              </a:rPr>
              <a:t>https://youtu.be/XtFIQnoOe7M</a:t>
            </a:r>
            <a:endParaRPr lang="es-ES" sz="2000" dirty="0">
              <a:effectLst/>
              <a:latin typeface="Cambria" panose="02040503050406030204" pitchFamily="18" charset="0"/>
              <a:ea typeface="MS Mincho"/>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0" y="1420733"/>
            <a:ext cx="6235337" cy="5378039"/>
          </a:xfrm>
          <a:prstGeom prst="rect">
            <a:avLst/>
          </a:prstGeom>
        </p:spPr>
      </p:pic>
    </p:spTree>
    <p:extLst>
      <p:ext uri="{BB962C8B-B14F-4D97-AF65-F5344CB8AC3E}">
        <p14:creationId xmlns:p14="http://schemas.microsoft.com/office/powerpoint/2010/main" val="512654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26</a:t>
            </a:fld>
            <a:endParaRPr lang="es-ES" altLang="es-ES_tradnl" dirty="0">
              <a:solidFill>
                <a:srgbClr val="000000"/>
              </a:solidFill>
            </a:endParaRPr>
          </a:p>
        </p:txBody>
      </p:sp>
      <p:sp>
        <p:nvSpPr>
          <p:cNvPr id="2" name="Rectángulo 1"/>
          <p:cNvSpPr/>
          <p:nvPr/>
        </p:nvSpPr>
        <p:spPr>
          <a:xfrm>
            <a:off x="235132" y="1211791"/>
            <a:ext cx="11382102" cy="4431983"/>
          </a:xfrm>
          <a:prstGeom prst="rect">
            <a:avLst/>
          </a:prstGeom>
        </p:spPr>
        <p:txBody>
          <a:bodyPr wrap="square">
            <a:spAutoFit/>
          </a:bodyPr>
          <a:lstStyle/>
          <a:p>
            <a:r>
              <a:rPr lang="es-ES" sz="1100" b="1" dirty="0">
                <a:latin typeface="Cochin"/>
                <a:ea typeface="MS Mincho"/>
              </a:rPr>
              <a:t>OTRAS REFERENCIAS DE INTERÉS PARA EL PROFESADO CON MÁS INFORMACIÓN: </a:t>
            </a:r>
          </a:p>
          <a:p>
            <a:endParaRPr lang="es-ES" sz="1000" dirty="0">
              <a:latin typeface="Times New Roman" panose="02020603050405020304" pitchFamily="18" charset="0"/>
              <a:ea typeface="MS Mincho"/>
            </a:endParaRPr>
          </a:p>
          <a:p>
            <a:r>
              <a:rPr lang="es-ES" sz="1100" b="1" dirty="0" err="1">
                <a:latin typeface="Cochin"/>
                <a:ea typeface="MS Mincho"/>
              </a:rPr>
              <a:t>Sacyl</a:t>
            </a:r>
            <a:r>
              <a:rPr lang="es-ES" sz="1100" b="1" dirty="0">
                <a:latin typeface="Cochin"/>
                <a:ea typeface="MS Mincho"/>
              </a:rPr>
              <a:t>:</a:t>
            </a:r>
            <a:r>
              <a:rPr lang="es-ES" sz="1100" dirty="0">
                <a:latin typeface="Cochin"/>
                <a:ea typeface="MS Mincho"/>
              </a:rPr>
              <a:t> </a:t>
            </a:r>
            <a:r>
              <a:rPr lang="es-ES" sz="1100" u="sng" dirty="0">
                <a:solidFill>
                  <a:srgbClr val="0000FF"/>
                </a:solidFill>
                <a:latin typeface="Cochin"/>
                <a:ea typeface="MS Mincho"/>
                <a:hlinkClick r:id="rId2"/>
              </a:rPr>
              <a:t>https://www.saludcastillayleon.es/es/salud-estilos-vida/alcohol-tabaco-drogas/productos-tabaco-relacionados</a:t>
            </a:r>
            <a:endParaRPr lang="es-ES" sz="1000" dirty="0">
              <a:latin typeface="Times New Roman" panose="02020603050405020304" pitchFamily="18" charset="0"/>
              <a:ea typeface="MS Mincho"/>
            </a:endParaRPr>
          </a:p>
          <a:p>
            <a:pPr>
              <a:spcAft>
                <a:spcPts val="0"/>
              </a:spcAft>
            </a:pPr>
            <a:r>
              <a:rPr lang="es-ES" sz="1100" b="1" dirty="0">
                <a:solidFill>
                  <a:srgbClr val="0000FF"/>
                </a:solidFill>
                <a:latin typeface="Cochin"/>
                <a:ea typeface="MS Mincho"/>
                <a:cs typeface="Times New Roman" panose="02020603050405020304" pitchFamily="18" charset="0"/>
                <a:hlinkClick r:id="rId3"/>
              </a:rPr>
              <a:t>NIDA (</a:t>
            </a:r>
            <a:r>
              <a:rPr lang="es-ES" sz="1100" b="1" dirty="0" err="1">
                <a:solidFill>
                  <a:srgbClr val="0000FF"/>
                </a:solidFill>
                <a:latin typeface="Cochin"/>
                <a:ea typeface="MS Mincho"/>
                <a:cs typeface="Times New Roman" panose="02020603050405020304" pitchFamily="18" charset="0"/>
                <a:hlinkClick r:id="rId3"/>
              </a:rPr>
              <a:t>National</a:t>
            </a:r>
            <a:r>
              <a:rPr lang="es-ES" sz="1100" b="1" dirty="0">
                <a:solidFill>
                  <a:srgbClr val="0000FF"/>
                </a:solidFill>
                <a:latin typeface="Cochin"/>
                <a:ea typeface="MS Mincho"/>
                <a:cs typeface="Times New Roman" panose="02020603050405020304" pitchFamily="18" charset="0"/>
                <a:hlinkClick r:id="rId3"/>
              </a:rPr>
              <a:t> </a:t>
            </a:r>
            <a:r>
              <a:rPr lang="es-ES" sz="1100" b="1" dirty="0" err="1">
                <a:solidFill>
                  <a:srgbClr val="0000FF"/>
                </a:solidFill>
                <a:latin typeface="Cochin"/>
                <a:ea typeface="MS Mincho"/>
                <a:cs typeface="Times New Roman" panose="02020603050405020304" pitchFamily="18" charset="0"/>
                <a:hlinkClick r:id="rId3"/>
              </a:rPr>
              <a:t>Institutes</a:t>
            </a:r>
            <a:r>
              <a:rPr lang="es-ES" sz="1100" b="1" dirty="0">
                <a:solidFill>
                  <a:srgbClr val="0000FF"/>
                </a:solidFill>
                <a:latin typeface="Cochin"/>
                <a:ea typeface="MS Mincho"/>
                <a:cs typeface="Times New Roman" panose="02020603050405020304" pitchFamily="18" charset="0"/>
                <a:hlinkClick r:id="rId3"/>
              </a:rPr>
              <a:t> of </a:t>
            </a:r>
            <a:r>
              <a:rPr lang="es-ES" sz="1100" b="1" dirty="0" err="1">
                <a:solidFill>
                  <a:srgbClr val="0000FF"/>
                </a:solidFill>
                <a:latin typeface="Cochin"/>
                <a:ea typeface="MS Mincho"/>
                <a:cs typeface="Times New Roman" panose="02020603050405020304" pitchFamily="18" charset="0"/>
                <a:hlinkClick r:id="rId3"/>
              </a:rPr>
              <a:t>Drug</a:t>
            </a:r>
            <a:r>
              <a:rPr lang="es-ES" sz="1100" b="1" dirty="0">
                <a:solidFill>
                  <a:srgbClr val="0000FF"/>
                </a:solidFill>
                <a:latin typeface="Cochin"/>
                <a:ea typeface="MS Mincho"/>
                <a:cs typeface="Times New Roman" panose="02020603050405020304" pitchFamily="18" charset="0"/>
                <a:hlinkClick r:id="rId3"/>
              </a:rPr>
              <a:t> Abuse)</a:t>
            </a:r>
            <a:r>
              <a:rPr lang="es-ES" sz="1100" b="1" dirty="0">
                <a:latin typeface="Cochin"/>
                <a:ea typeface="MS Mincho"/>
                <a:cs typeface="Times New Roman" panose="02020603050405020304" pitchFamily="18" charset="0"/>
              </a:rPr>
              <a:t>: </a:t>
            </a:r>
            <a:r>
              <a:rPr lang="es-ES" sz="1100" u="sng" dirty="0">
                <a:solidFill>
                  <a:srgbClr val="0000FF"/>
                </a:solidFill>
                <a:latin typeface="Cochin"/>
                <a:ea typeface="MS Mincho"/>
                <a:cs typeface="Times New Roman" panose="02020603050405020304" pitchFamily="18" charset="0"/>
                <a:hlinkClick r:id="rId4"/>
              </a:rPr>
              <a:t>https://www.drugabuse.gov/es/publicaciones/drugfacts/cigarrillos-electronicos-e-cigs#:~:text=La%20mayor%C3%ADa%20de%20los%20cigarrillos,un%20elemento%20calentador%20(el%20vaporizador)</a:t>
            </a:r>
            <a:endParaRPr lang="es-ES" sz="1200" dirty="0">
              <a:latin typeface="Cambria" panose="02040503050406030204" pitchFamily="18" charset="0"/>
              <a:ea typeface="MS Mincho"/>
              <a:cs typeface="Times New Roman" panose="02020603050405020304" pitchFamily="18" charset="0"/>
            </a:endParaRPr>
          </a:p>
          <a:p>
            <a:pPr>
              <a:spcAft>
                <a:spcPts val="0"/>
              </a:spcAft>
            </a:pPr>
            <a:r>
              <a:rPr lang="es-ES" sz="1100" dirty="0">
                <a:solidFill>
                  <a:srgbClr val="0000FF"/>
                </a:solidFill>
                <a:latin typeface="Cambria" panose="02040503050406030204" pitchFamily="18" charset="0"/>
                <a:ea typeface="MS Mincho"/>
                <a:cs typeface="Times New Roman" panose="02020603050405020304" pitchFamily="18" charset="0"/>
              </a:rPr>
              <a:t> </a:t>
            </a:r>
            <a:endParaRPr lang="es-ES" sz="1200" dirty="0">
              <a:latin typeface="Cambria" panose="02040503050406030204" pitchFamily="18" charset="0"/>
              <a:ea typeface="MS Mincho"/>
              <a:cs typeface="Times New Roman" panose="02020603050405020304" pitchFamily="18" charset="0"/>
            </a:endParaRPr>
          </a:p>
          <a:p>
            <a:pPr>
              <a:spcAft>
                <a:spcPts val="0"/>
              </a:spcAft>
            </a:pPr>
            <a:r>
              <a:rPr lang="es-ES" sz="1100" dirty="0">
                <a:solidFill>
                  <a:srgbClr val="0000FF"/>
                </a:solidFill>
                <a:latin typeface="Cochin"/>
                <a:ea typeface="MS Mincho"/>
                <a:cs typeface="Times New Roman" panose="02020603050405020304" pitchFamily="18" charset="0"/>
              </a:rPr>
              <a:t>Video explicativo (en inglés): </a:t>
            </a:r>
            <a:r>
              <a:rPr lang="es-ES" sz="1100" u="sng" dirty="0">
                <a:solidFill>
                  <a:srgbClr val="0000FF"/>
                </a:solidFill>
                <a:latin typeface="Cochin"/>
                <a:ea typeface="MS Mincho"/>
                <a:cs typeface="Times New Roman" panose="02020603050405020304" pitchFamily="18" charset="0"/>
              </a:rPr>
              <a:t>https://www.youtube.com/watch?v=Iz67IqkLwYs&amp;feature=youtu.be</a:t>
            </a:r>
            <a:endParaRPr lang="es-ES" sz="1200" dirty="0">
              <a:latin typeface="Cambria" panose="02040503050406030204" pitchFamily="18" charset="0"/>
              <a:ea typeface="MS Mincho"/>
              <a:cs typeface="Times New Roman" panose="02020603050405020304" pitchFamily="18" charset="0"/>
            </a:endParaRPr>
          </a:p>
          <a:p>
            <a:pPr fontAlgn="base">
              <a:spcAft>
                <a:spcPts val="600"/>
              </a:spcAft>
            </a:pPr>
            <a:r>
              <a:rPr lang="es-ES" sz="1100" b="1" dirty="0">
                <a:latin typeface="Cochin"/>
                <a:ea typeface="MS Mincho"/>
                <a:cs typeface="Times New Roman" panose="02020603050405020304" pitchFamily="18" charset="0"/>
              </a:rPr>
              <a:t> </a:t>
            </a:r>
            <a:endParaRPr lang="es-ES" sz="1200" dirty="0">
              <a:latin typeface="Cambria" panose="02040503050406030204" pitchFamily="18" charset="0"/>
              <a:ea typeface="MS Mincho"/>
              <a:cs typeface="Times New Roman" panose="02020603050405020304" pitchFamily="18" charset="0"/>
            </a:endParaRPr>
          </a:p>
          <a:p>
            <a:pPr algn="just">
              <a:spcAft>
                <a:spcPts val="0"/>
              </a:spcAft>
            </a:pPr>
            <a:r>
              <a:rPr lang="es-ES" sz="1100" b="1" dirty="0">
                <a:latin typeface="Cochin"/>
                <a:ea typeface="MS Mincho"/>
                <a:cs typeface="Times New Roman" panose="02020603050405020304" pitchFamily="18" charset="0"/>
              </a:rPr>
              <a:t>Grupo de Educación sanitaria y Promoción de la Salud del PAPPS (</a:t>
            </a:r>
            <a:r>
              <a:rPr lang="es-ES" sz="1100" b="1" dirty="0">
                <a:solidFill>
                  <a:srgbClr val="0000FF"/>
                </a:solidFill>
                <a:latin typeface="Cochin"/>
                <a:ea typeface="MS Mincho"/>
                <a:cs typeface="Times New Roman" panose="02020603050405020304" pitchFamily="18" charset="0"/>
                <a:hlinkClick r:id="rId5"/>
              </a:rPr>
              <a:t>Programa de Actividades Preventivas y Promoción de la Salud</a:t>
            </a:r>
            <a:r>
              <a:rPr lang="es-ES" sz="1100" b="1" dirty="0">
                <a:latin typeface="Cochin"/>
                <a:ea typeface="MS Mincho"/>
                <a:cs typeface="Times New Roman" panose="02020603050405020304" pitchFamily="18" charset="0"/>
              </a:rPr>
              <a:t> de la </a:t>
            </a:r>
            <a:r>
              <a:rPr lang="es-ES" sz="1100" b="1" dirty="0" err="1">
                <a:latin typeface="Cochin"/>
                <a:ea typeface="MS Mincho"/>
                <a:cs typeface="Times New Roman" panose="02020603050405020304" pitchFamily="18" charset="0"/>
              </a:rPr>
              <a:t>semFYC</a:t>
            </a:r>
            <a:r>
              <a:rPr lang="es-ES" sz="1100" b="1" dirty="0">
                <a:latin typeface="Cochin"/>
                <a:ea typeface="MS Mincho"/>
                <a:cs typeface="Times New Roman" panose="02020603050405020304" pitchFamily="18" charset="0"/>
              </a:rPr>
              <a:t> Sociedad Española de Medicina de Familia y Comunitaria:</a:t>
            </a:r>
            <a:endParaRPr lang="es-ES" sz="1200" dirty="0">
              <a:latin typeface="Cambria" panose="02040503050406030204" pitchFamily="18" charset="0"/>
              <a:ea typeface="MS Mincho"/>
              <a:cs typeface="Times New Roman" panose="02020603050405020304" pitchFamily="18" charset="0"/>
            </a:endParaRPr>
          </a:p>
          <a:p>
            <a:pPr algn="just">
              <a:spcAft>
                <a:spcPts val="0"/>
              </a:spcAft>
            </a:pPr>
            <a:r>
              <a:rPr lang="es-ES" sz="1100" b="1" dirty="0">
                <a:latin typeface="Cochin"/>
                <a:ea typeface="MS Mincho"/>
                <a:cs typeface="Times New Roman" panose="02020603050405020304" pitchFamily="18" charset="0"/>
              </a:rPr>
              <a:t> </a:t>
            </a:r>
            <a:endParaRPr lang="es-ES" sz="1200" dirty="0">
              <a:latin typeface="Cambria" panose="02040503050406030204" pitchFamily="18" charset="0"/>
              <a:ea typeface="MS Mincho"/>
              <a:cs typeface="Times New Roman" panose="02020603050405020304" pitchFamily="18" charset="0"/>
            </a:endParaRPr>
          </a:p>
          <a:p>
            <a:pPr algn="just">
              <a:spcAft>
                <a:spcPts val="0"/>
              </a:spcAft>
            </a:pPr>
            <a:r>
              <a:rPr lang="es-ES" sz="1200" dirty="0">
                <a:latin typeface="Cochin"/>
                <a:ea typeface="MS Mincho"/>
                <a:cs typeface="Times New Roman" panose="02020603050405020304" pitchFamily="18" charset="0"/>
              </a:rPr>
              <a:t>Video explicativo: </a:t>
            </a:r>
            <a:r>
              <a:rPr lang="en-US" sz="1100" u="sng" dirty="0">
                <a:solidFill>
                  <a:srgbClr val="0000FF"/>
                </a:solidFill>
                <a:latin typeface="Cochin"/>
                <a:ea typeface="MS Mincho"/>
                <a:cs typeface="Times New Roman" panose="02020603050405020304" pitchFamily="18" charset="0"/>
              </a:rPr>
              <a:t>https://youtu.be/ZNL2DLXLJVs</a:t>
            </a:r>
            <a:endParaRPr lang="es-ES" sz="1200" dirty="0">
              <a:latin typeface="Cambria" panose="02040503050406030204" pitchFamily="18" charset="0"/>
              <a:ea typeface="MS Mincho"/>
              <a:cs typeface="Times New Roman" panose="02020603050405020304" pitchFamily="18" charset="0"/>
            </a:endParaRPr>
          </a:p>
          <a:p>
            <a:pPr fontAlgn="base">
              <a:spcAft>
                <a:spcPts val="600"/>
              </a:spcAft>
            </a:pPr>
            <a:r>
              <a:rPr lang="es-ES" sz="1100" b="1" dirty="0">
                <a:latin typeface="Cochin"/>
                <a:ea typeface="MS Mincho"/>
                <a:cs typeface="Times New Roman" panose="02020603050405020304" pitchFamily="18" charset="0"/>
              </a:rPr>
              <a:t> </a:t>
            </a:r>
            <a:endParaRPr lang="es-ES" sz="1200" dirty="0">
              <a:latin typeface="Cambria" panose="02040503050406030204" pitchFamily="18" charset="0"/>
              <a:ea typeface="MS Mincho"/>
              <a:cs typeface="Times New Roman" panose="02020603050405020304" pitchFamily="18" charset="0"/>
            </a:endParaRPr>
          </a:p>
          <a:p>
            <a:pPr fontAlgn="base">
              <a:spcAft>
                <a:spcPts val="600"/>
              </a:spcAft>
            </a:pPr>
            <a:r>
              <a:rPr lang="es-ES" sz="1100" b="1" dirty="0" err="1">
                <a:latin typeface="Cochin"/>
                <a:ea typeface="MS Mincho"/>
                <a:cs typeface="Times New Roman" panose="02020603050405020304" pitchFamily="18" charset="0"/>
              </a:rPr>
              <a:t>KidsHealth</a:t>
            </a:r>
            <a:r>
              <a:rPr lang="es-ES" sz="1100" b="1" dirty="0">
                <a:latin typeface="Cochin"/>
                <a:ea typeface="MS Mincho"/>
                <a:cs typeface="Times New Roman" panose="02020603050405020304" pitchFamily="18" charset="0"/>
              </a:rPr>
              <a:t>: </a:t>
            </a:r>
            <a:r>
              <a:rPr lang="en-US" sz="1100" u="sng" dirty="0">
                <a:solidFill>
                  <a:srgbClr val="0000FF"/>
                </a:solidFill>
                <a:latin typeface="Cochin"/>
                <a:ea typeface="MS Mincho"/>
                <a:cs typeface="Times New Roman" panose="02020603050405020304" pitchFamily="18" charset="0"/>
                <a:hlinkClick r:id="rId6"/>
              </a:rPr>
              <a:t>https://kidshealth.org/es/teens/e-cigarettes-esp.html</a:t>
            </a:r>
            <a:r>
              <a:rPr lang="en-US" sz="1100" dirty="0">
                <a:latin typeface="Cochin"/>
                <a:ea typeface="MS Mincho"/>
                <a:cs typeface="Times New Roman" panose="02020603050405020304" pitchFamily="18" charset="0"/>
              </a:rPr>
              <a:t>. </a:t>
            </a:r>
            <a:r>
              <a:rPr lang="es-ES" sz="1100" dirty="0">
                <a:latin typeface="Cochin"/>
                <a:ea typeface="MS Mincho"/>
                <a:cs typeface="Times New Roman" panose="02020603050405020304" pitchFamily="18" charset="0"/>
              </a:rPr>
              <a:t>Revisado por: </a:t>
            </a:r>
            <a:r>
              <a:rPr lang="es-ES" sz="1100" dirty="0">
                <a:solidFill>
                  <a:srgbClr val="0000FF"/>
                </a:solidFill>
                <a:latin typeface="Cochin"/>
                <a:ea typeface="MS Mincho"/>
                <a:cs typeface="Times New Roman" panose="02020603050405020304" pitchFamily="18" charset="0"/>
                <a:hlinkClick r:id="rId7"/>
              </a:rPr>
              <a:t>Hillary B. Gordon, MD</a:t>
            </a:r>
            <a:r>
              <a:rPr lang="es-ES_tradnl" sz="1100" dirty="0">
                <a:latin typeface="Cochin"/>
                <a:ea typeface="MS Mincho"/>
                <a:cs typeface="Times New Roman" panose="02020603050405020304" pitchFamily="18" charset="0"/>
              </a:rPr>
              <a:t>. </a:t>
            </a:r>
            <a:r>
              <a:rPr lang="es-ES" sz="1100" dirty="0">
                <a:latin typeface="Cochin"/>
                <a:ea typeface="MS Mincho"/>
                <a:cs typeface="Times New Roman" panose="02020603050405020304" pitchFamily="18" charset="0"/>
              </a:rPr>
              <a:t>Fecha de revisión: febrero de 2019</a:t>
            </a:r>
            <a:endParaRPr lang="es-ES" sz="1200" dirty="0">
              <a:latin typeface="Cambria" panose="02040503050406030204" pitchFamily="18" charset="0"/>
              <a:ea typeface="MS Mincho"/>
              <a:cs typeface="Times New Roman" panose="02020603050405020304" pitchFamily="18" charset="0"/>
            </a:endParaRPr>
          </a:p>
          <a:p>
            <a:pPr fontAlgn="base">
              <a:spcAft>
                <a:spcPts val="600"/>
              </a:spcAft>
            </a:pPr>
            <a:r>
              <a:rPr lang="es-ES" sz="1100" dirty="0">
                <a:latin typeface="Cochin"/>
                <a:ea typeface="MS Mincho"/>
                <a:cs typeface="Times New Roman" panose="02020603050405020304" pitchFamily="18" charset="0"/>
              </a:rPr>
              <a:t> </a:t>
            </a:r>
            <a:endParaRPr lang="es-ES" sz="1200" dirty="0">
              <a:latin typeface="Cambria" panose="02040503050406030204" pitchFamily="18" charset="0"/>
              <a:ea typeface="MS Mincho"/>
              <a:cs typeface="Times New Roman" panose="02020603050405020304" pitchFamily="18" charset="0"/>
            </a:endParaRPr>
          </a:p>
          <a:p>
            <a:pPr fontAlgn="base">
              <a:spcAft>
                <a:spcPts val="600"/>
              </a:spcAft>
            </a:pPr>
            <a:r>
              <a:rPr lang="es-ES_tradnl" sz="1100" b="1" dirty="0">
                <a:latin typeface="Cochin"/>
                <a:ea typeface="MS Mincho"/>
                <a:cs typeface="Times New Roman" panose="02020603050405020304" pitchFamily="18" charset="0"/>
              </a:rPr>
              <a:t>Las Drogas .</a:t>
            </a:r>
            <a:r>
              <a:rPr lang="es-ES_tradnl" sz="1100" b="1" dirty="0" err="1">
                <a:latin typeface="Cochin"/>
                <a:ea typeface="MS Mincho"/>
                <a:cs typeface="Times New Roman" panose="02020603050405020304" pitchFamily="18" charset="0"/>
              </a:rPr>
              <a:t>Info</a:t>
            </a:r>
            <a:r>
              <a:rPr lang="es-ES_tradnl" sz="1100" dirty="0">
                <a:latin typeface="Cochin"/>
                <a:ea typeface="MS Mincho"/>
                <a:cs typeface="Times New Roman" panose="02020603050405020304" pitchFamily="18" charset="0"/>
              </a:rPr>
              <a:t>: https://www.lasdrogas.info/noticias/los-riesgos-ocultos-de-las-cachimbas/</a:t>
            </a:r>
            <a:endParaRPr lang="es-ES" sz="1200" dirty="0">
              <a:latin typeface="Cambria" panose="02040503050406030204" pitchFamily="18" charset="0"/>
              <a:ea typeface="MS Mincho"/>
              <a:cs typeface="Times New Roman" panose="02020603050405020304" pitchFamily="18" charset="0"/>
            </a:endParaRPr>
          </a:p>
          <a:p>
            <a:r>
              <a:rPr lang="es-ES" sz="1100" b="1" dirty="0">
                <a:latin typeface="Cochin"/>
                <a:ea typeface="MS Mincho"/>
              </a:rPr>
              <a:t>MATERIAL DE APOYO OPCIONAL:</a:t>
            </a:r>
            <a:endParaRPr lang="es-ES" sz="1000" dirty="0">
              <a:latin typeface="Times New Roman" panose="02020603050405020304" pitchFamily="18" charset="0"/>
              <a:ea typeface="MS Mincho"/>
            </a:endParaRPr>
          </a:p>
          <a:p>
            <a:r>
              <a:rPr lang="es-ES" sz="1100" dirty="0">
                <a:latin typeface="Cochin"/>
                <a:ea typeface="MS Mincho"/>
              </a:rPr>
              <a:t>Artículo complementario para que trabaje el alumnado: </a:t>
            </a:r>
            <a:r>
              <a:rPr lang="en-US" sz="1100" u="sng" dirty="0">
                <a:solidFill>
                  <a:srgbClr val="0000FF"/>
                </a:solidFill>
                <a:latin typeface="Cochin"/>
                <a:ea typeface="MS Mincho"/>
                <a:hlinkClick r:id="rId8"/>
              </a:rPr>
              <a:t>http://www.scholastic.com/youthvapingrisks/esp/pdf/healthrisksofecigarettes_studentarticle_A_spanish.pdf</a:t>
            </a:r>
            <a:endParaRPr lang="es-ES" sz="1000" dirty="0">
              <a:latin typeface="Times New Roman" panose="02020603050405020304" pitchFamily="18" charset="0"/>
              <a:ea typeface="MS Mincho"/>
            </a:endParaRPr>
          </a:p>
          <a:p>
            <a:r>
              <a:rPr lang="es-ES" sz="1100" b="1" dirty="0">
                <a:latin typeface="Cochin"/>
                <a:ea typeface="MS Mincho"/>
              </a:rPr>
              <a:t>Campaña del Ministerios de Sanidad “EL TABACO ATA Y TE MATA EN TODAS SUS FORMAS”. Solo para utilizarlo en 3º y 4º de ESO:</a:t>
            </a:r>
            <a:endParaRPr lang="es-ES" sz="1000" dirty="0">
              <a:latin typeface="Times New Roman" panose="02020603050405020304" pitchFamily="18" charset="0"/>
              <a:ea typeface="MS Mincho"/>
            </a:endParaRPr>
          </a:p>
          <a:p>
            <a:pPr fontAlgn="base">
              <a:spcAft>
                <a:spcPts val="600"/>
              </a:spcAft>
            </a:pPr>
            <a:r>
              <a:rPr lang="en-US" sz="1100" u="sng" dirty="0">
                <a:solidFill>
                  <a:srgbClr val="0000FF"/>
                </a:solidFill>
                <a:latin typeface="Cochin"/>
                <a:ea typeface="MS Mincho"/>
                <a:cs typeface="Times New Roman" panose="02020603050405020304" pitchFamily="18" charset="0"/>
                <a:hlinkClick r:id="rId9"/>
              </a:rPr>
              <a:t>https://www.youtube.com/watch?v=60pvBPJKXO0</a:t>
            </a:r>
            <a:endParaRPr lang="es-ES" sz="1200" dirty="0">
              <a:latin typeface="Cambria" panose="02040503050406030204" pitchFamily="18" charset="0"/>
              <a:ea typeface="MS Mincho"/>
              <a:cs typeface="Times New Roman" panose="02020603050405020304" pitchFamily="18" charset="0"/>
            </a:endParaRPr>
          </a:p>
          <a:p>
            <a:pPr fontAlgn="base">
              <a:spcAft>
                <a:spcPts val="600"/>
              </a:spcAft>
            </a:pPr>
            <a:r>
              <a:rPr lang="en-US" sz="1100" dirty="0">
                <a:solidFill>
                  <a:srgbClr val="0000FF"/>
                </a:solidFill>
                <a:latin typeface="Cochin"/>
                <a:ea typeface="MS Mincho"/>
                <a:cs typeface="Times New Roman" panose="02020603050405020304" pitchFamily="18" charset="0"/>
              </a:rPr>
              <a:t> </a:t>
            </a:r>
            <a:endParaRPr lang="es-ES" sz="1200" dirty="0">
              <a:latin typeface="Cambria" panose="02040503050406030204" pitchFamily="18" charset="0"/>
              <a:ea typeface="MS Mincho"/>
              <a:cs typeface="Times New Roman" panose="02020603050405020304" pitchFamily="18" charset="0"/>
            </a:endParaRPr>
          </a:p>
          <a:p>
            <a:pPr algn="just">
              <a:spcAft>
                <a:spcPts val="0"/>
              </a:spcAft>
            </a:pPr>
            <a:r>
              <a:rPr lang="es-ES" sz="1600" dirty="0">
                <a:latin typeface="Cochin"/>
                <a:ea typeface="MS Mincho"/>
                <a:cs typeface="Times New Roman" panose="02020603050405020304" pitchFamily="18" charset="0"/>
              </a:rPr>
              <a:t> </a:t>
            </a:r>
            <a:endParaRPr lang="es-ES" sz="12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291307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92690" y="1609859"/>
            <a:ext cx="7886700" cy="1275224"/>
          </a:xfrm>
        </p:spPr>
        <p:txBody>
          <a:bodyPr>
            <a:normAutofit fontScale="90000"/>
          </a:bodyPr>
          <a:lstStyle/>
          <a:p>
            <a:br>
              <a:rPr lang="es-ES" sz="3600" b="1" u="sng" dirty="0">
                <a:latin typeface="Calibri" panose="020F0502020204030204" pitchFamily="34" charset="0"/>
                <a:ea typeface="Calibri" panose="020F0502020204030204" pitchFamily="34" charset="0"/>
                <a:cs typeface="Times New Roman" panose="02020603050405020304" pitchFamily="18" charset="0"/>
              </a:rPr>
            </a:br>
            <a:br>
              <a:rPr lang="es-ES" sz="3600" b="1" u="sng" dirty="0">
                <a:latin typeface="Calibri" panose="020F0502020204030204" pitchFamily="34" charset="0"/>
                <a:ea typeface="Calibri" panose="020F0502020204030204" pitchFamily="34" charset="0"/>
                <a:cs typeface="Times New Roman" panose="02020603050405020304" pitchFamily="18" charset="0"/>
              </a:rPr>
            </a:br>
            <a:r>
              <a:rPr lang="es-ES" sz="3600" b="1" u="sng" dirty="0">
                <a:latin typeface="Calibri" panose="020F0502020204030204" pitchFamily="34" charset="0"/>
                <a:ea typeface="Calibri" panose="020F0502020204030204" pitchFamily="34" charset="0"/>
                <a:cs typeface="Times New Roman" panose="02020603050405020304" pitchFamily="18" charset="0"/>
              </a:rPr>
              <a:t>Actividad 1-¿Qué es </a:t>
            </a:r>
            <a:r>
              <a:rPr lang="es-ES" sz="3600" b="1" u="sng" dirty="0" err="1">
                <a:latin typeface="Calibri" panose="020F0502020204030204" pitchFamily="34" charset="0"/>
                <a:ea typeface="Calibri" panose="020F0502020204030204" pitchFamily="34" charset="0"/>
                <a:cs typeface="Times New Roman" panose="02020603050405020304" pitchFamily="18" charset="0"/>
              </a:rPr>
              <a:t>vapear</a:t>
            </a:r>
            <a:r>
              <a:rPr lang="es-ES" sz="3600" b="1" u="sng" dirty="0">
                <a:latin typeface="Calibri" panose="020F0502020204030204" pitchFamily="34" charset="0"/>
                <a:ea typeface="Calibri" panose="020F0502020204030204" pitchFamily="34" charset="0"/>
                <a:cs typeface="Times New Roman" panose="02020603050405020304" pitchFamily="18" charset="0"/>
              </a:rPr>
              <a:t> y sus efectos?. </a:t>
            </a:r>
            <a:br>
              <a:rPr lang="es-ES" sz="3600" b="1" u="sng" dirty="0">
                <a:latin typeface="Calibri" panose="020F0502020204030204" pitchFamily="34" charset="0"/>
                <a:ea typeface="Calibri" panose="020F0502020204030204" pitchFamily="34" charset="0"/>
                <a:cs typeface="Times New Roman" panose="02020603050405020304" pitchFamily="18" charset="0"/>
              </a:rPr>
            </a:br>
            <a:br>
              <a:rPr lang="es-ES" dirty="0"/>
            </a:br>
            <a:r>
              <a:rPr lang="es-ES" sz="3100" dirty="0">
                <a:latin typeface="Arial" panose="020B0604020202020204" pitchFamily="34" charset="0"/>
                <a:cs typeface="Arial" panose="020B0604020202020204" pitchFamily="34" charset="0"/>
              </a:rPr>
              <a:t>Mediante un </a:t>
            </a:r>
            <a:r>
              <a:rPr lang="es-ES" sz="3100" b="1" i="1" dirty="0" err="1">
                <a:latin typeface="Arial" panose="020B0604020202020204" pitchFamily="34" charset="0"/>
                <a:cs typeface="Arial" panose="020B0604020202020204" pitchFamily="34" charset="0"/>
              </a:rPr>
              <a:t>brainstorming</a:t>
            </a:r>
            <a:r>
              <a:rPr lang="es-ES" sz="3100" dirty="0">
                <a:latin typeface="Arial" panose="020B0604020202020204" pitchFamily="34" charset="0"/>
                <a:cs typeface="Arial" panose="020B0604020202020204" pitchFamily="34" charset="0"/>
              </a:rPr>
              <a:t> lanzar al alumnado las 3 siguientes preguntas de forma consecutiva y complementando y corrigiendo la información que aporten con la información que se adjunta:</a:t>
            </a:r>
            <a:br>
              <a:rPr lang="es-ES" sz="3100" dirty="0">
                <a:latin typeface="Arial" panose="020B0604020202020204" pitchFamily="34" charset="0"/>
                <a:cs typeface="Arial" panose="020B0604020202020204" pitchFamily="34" charset="0"/>
              </a:rPr>
            </a:br>
            <a:br>
              <a:rPr lang="es-ES" sz="3100" dirty="0">
                <a:latin typeface="Arial" panose="020B0604020202020204" pitchFamily="34" charset="0"/>
                <a:cs typeface="Arial" panose="020B0604020202020204" pitchFamily="34" charset="0"/>
              </a:rPr>
            </a:br>
            <a:endParaRPr lang="es-ES" sz="31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3</a:t>
            </a:fld>
            <a:endParaRPr lang="es-ES" altLang="es-ES_tradnl" dirty="0">
              <a:solidFill>
                <a:srgbClr val="000000"/>
              </a:solidFill>
            </a:endParaRPr>
          </a:p>
        </p:txBody>
      </p:sp>
      <p:sp>
        <p:nvSpPr>
          <p:cNvPr id="5" name="Rectángulo 4"/>
          <p:cNvSpPr/>
          <p:nvPr/>
        </p:nvSpPr>
        <p:spPr>
          <a:xfrm>
            <a:off x="0" y="4274644"/>
            <a:ext cx="12192000" cy="769441"/>
          </a:xfrm>
          <a:prstGeom prst="rect">
            <a:avLst/>
          </a:prstGeom>
          <a:solidFill>
            <a:srgbClr val="00B0F0"/>
          </a:solidFill>
        </p:spPr>
        <p:txBody>
          <a:bodyPr wrap="square">
            <a:spAutoFit/>
          </a:bodyPr>
          <a:lstStyle/>
          <a:p>
            <a:pPr algn="ctr">
              <a:spcAft>
                <a:spcPts val="0"/>
              </a:spcAft>
            </a:pPr>
            <a:r>
              <a:rPr lang="es-ES" sz="4400" dirty="0">
                <a:effectLst/>
                <a:latin typeface="Cochin"/>
                <a:ea typeface="Times New Roman" panose="02020603050405020304" pitchFamily="18" charset="0"/>
                <a:cs typeface="Times New Roman" panose="02020603050405020304" pitchFamily="18" charset="0"/>
              </a:rPr>
              <a:t>1.- ¿Qué es para vosotros </a:t>
            </a:r>
            <a:r>
              <a:rPr lang="es-ES" sz="4400" dirty="0" err="1">
                <a:effectLst/>
                <a:latin typeface="Cochin"/>
                <a:ea typeface="Times New Roman" panose="02020603050405020304" pitchFamily="18" charset="0"/>
                <a:cs typeface="Times New Roman" panose="02020603050405020304" pitchFamily="18" charset="0"/>
              </a:rPr>
              <a:t>vapear</a:t>
            </a:r>
            <a:r>
              <a:rPr lang="es-ES" sz="4400" dirty="0">
                <a:effectLst/>
                <a:latin typeface="Cochin"/>
                <a:ea typeface="Times New Roman" panose="02020603050405020304" pitchFamily="18" charset="0"/>
                <a:cs typeface="Times New Roman" panose="02020603050405020304" pitchFamily="18" charset="0"/>
              </a:rPr>
              <a:t>? </a:t>
            </a:r>
            <a:endParaRPr lang="es-ES" sz="44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40275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92690" y="1308402"/>
            <a:ext cx="7886700" cy="1800200"/>
          </a:xfrm>
        </p:spPr>
        <p:txBody>
          <a:bodyPr>
            <a:normAutofit/>
          </a:bodyPr>
          <a:lstStyle/>
          <a:p>
            <a:br>
              <a:rPr lang="es-ES" sz="3100" dirty="0">
                <a:latin typeface="Arial" panose="020B0604020202020204" pitchFamily="34" charset="0"/>
                <a:cs typeface="Arial" panose="020B0604020202020204" pitchFamily="34" charset="0"/>
              </a:rPr>
            </a:br>
            <a:endParaRPr lang="es-ES" sz="31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4</a:t>
            </a:fld>
            <a:endParaRPr lang="es-ES" altLang="es-ES_tradnl" dirty="0">
              <a:solidFill>
                <a:srgbClr val="000000"/>
              </a:solidFill>
            </a:endParaRPr>
          </a:p>
        </p:txBody>
      </p:sp>
      <p:sp>
        <p:nvSpPr>
          <p:cNvPr id="2" name="CuadroTexto 1"/>
          <p:cNvSpPr txBox="1"/>
          <p:nvPr/>
        </p:nvSpPr>
        <p:spPr>
          <a:xfrm>
            <a:off x="1" y="510237"/>
            <a:ext cx="11022226" cy="5016758"/>
          </a:xfrm>
          <a:prstGeom prst="rect">
            <a:avLst/>
          </a:prstGeom>
          <a:noFill/>
        </p:spPr>
        <p:txBody>
          <a:bodyPr wrap="square" rtlCol="0">
            <a:spAutoFit/>
          </a:bodyPr>
          <a:lstStyle/>
          <a:p>
            <a:pPr algn="just"/>
            <a:r>
              <a:rPr lang="es-ES" sz="2000" b="1" dirty="0"/>
              <a:t>Definición:</a:t>
            </a:r>
            <a:r>
              <a:rPr lang="es-ES" sz="2000" dirty="0"/>
              <a:t> </a:t>
            </a:r>
            <a:r>
              <a:rPr lang="es-ES" sz="2000" dirty="0" err="1"/>
              <a:t>Vapear</a:t>
            </a:r>
            <a:r>
              <a:rPr lang="es-ES" sz="2000" dirty="0"/>
              <a:t> es inhalar el vapor creado por un cigarrillo electrónico u otro dispositivo similar.</a:t>
            </a:r>
          </a:p>
          <a:p>
            <a:pPr algn="just"/>
            <a:endParaRPr lang="es-ES" sz="2000" dirty="0"/>
          </a:p>
          <a:p>
            <a:pPr algn="just"/>
            <a:r>
              <a:rPr lang="es-ES" sz="2000" dirty="0"/>
              <a:t>Los </a:t>
            </a:r>
            <a:r>
              <a:rPr lang="es-ES" sz="2000" b="1" dirty="0"/>
              <a:t>cigarrillos electrónicos</a:t>
            </a:r>
            <a:r>
              <a:rPr lang="es-ES" sz="2000" dirty="0"/>
              <a:t> son dispositivos a pilas para fumar. Tienen cartuchos llenos de un líquido que suele contener nicotina, saborizantes y sustancias químicas, incluyendo derivados del THC (que aunque no es una sustancia legal en nuestro país, están disponibles para compra on-line). Estos dispositivos no queman ni utilizan hojas de tabaco sino que por el contrario vaporizan una solución en muchos casos con nicotina que seguidamente inhala el usuario. El líquido se calienta y se convierte en un vapor, que la persona inhala. Por eso, el uso de los cigarrillos electrónicos recibe el nombre de "</a:t>
            </a:r>
            <a:r>
              <a:rPr lang="es-ES" sz="2000" dirty="0" err="1"/>
              <a:t>vapeo</a:t>
            </a:r>
            <a:r>
              <a:rPr lang="es-ES" sz="2000" dirty="0"/>
              <a:t>". </a:t>
            </a:r>
          </a:p>
          <a:p>
            <a:pPr algn="just"/>
            <a:endParaRPr lang="es-ES" sz="2000" dirty="0"/>
          </a:p>
          <a:p>
            <a:pPr algn="just"/>
            <a:r>
              <a:rPr lang="es-ES" sz="2000" dirty="0"/>
              <a:t>Los componentes principales de la solución, además de nicotina en los casos en que está presente, son el </a:t>
            </a:r>
            <a:r>
              <a:rPr lang="es-ES" sz="2000" dirty="0" err="1"/>
              <a:t>propilenglicol</a:t>
            </a:r>
            <a:r>
              <a:rPr lang="es-ES" sz="2000" dirty="0"/>
              <a:t>, con o sin glicerol, y aromatizantes. Las soluciones y emisiones de estos dispositivos contienen otros productos químicos, algunos de ellos considerados tóxicos.</a:t>
            </a:r>
          </a:p>
          <a:p>
            <a:pPr algn="just" eaLnBrk="0" fontAlgn="base" hangingPunct="0"/>
            <a:r>
              <a:rPr lang="es-ES" sz="2000" dirty="0"/>
              <a:t>Los</a:t>
            </a:r>
            <a:r>
              <a:rPr lang="es-ES" sz="2000" b="1" dirty="0"/>
              <a:t> productos de tabaco por calentamiento (PTC), </a:t>
            </a:r>
            <a:r>
              <a:rPr lang="es-ES" sz="2000" dirty="0"/>
              <a:t>sin embargo son</a:t>
            </a:r>
            <a:r>
              <a:rPr lang="es-ES" sz="2000" b="1" dirty="0"/>
              <a:t> </a:t>
            </a:r>
            <a:r>
              <a:rPr lang="es-ES" sz="2000" dirty="0"/>
              <a:t>productos del tabaco procesado que son calentados en lugar de sufrir combustión. Al calentarlos, producen aerosoles que contienen nicotina, sustancia altamente adictiva procedente del tabaco, y otras sustancias químicas, procedentes de aditivos y aromas añadidos, que son inhalables por los usuarios a través de la boquilla. </a:t>
            </a:r>
          </a:p>
        </p:txBody>
      </p:sp>
    </p:spTree>
    <p:extLst>
      <p:ext uri="{BB962C8B-B14F-4D97-AF65-F5344CB8AC3E}">
        <p14:creationId xmlns:p14="http://schemas.microsoft.com/office/powerpoint/2010/main" val="306510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92690" y="1308402"/>
            <a:ext cx="7886700" cy="1800200"/>
          </a:xfrm>
        </p:spPr>
        <p:txBody>
          <a:bodyPr>
            <a:normAutofit/>
          </a:bodyPr>
          <a:lstStyle/>
          <a:p>
            <a:br>
              <a:rPr lang="es-ES" sz="3100" dirty="0">
                <a:latin typeface="Arial" panose="020B0604020202020204" pitchFamily="34" charset="0"/>
                <a:cs typeface="Arial" panose="020B0604020202020204" pitchFamily="34" charset="0"/>
              </a:rPr>
            </a:br>
            <a:endParaRPr lang="es-ES" sz="31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5</a:t>
            </a:fld>
            <a:endParaRPr lang="es-ES" altLang="es-ES_tradnl" dirty="0">
              <a:solidFill>
                <a:srgbClr val="000000"/>
              </a:solidFill>
            </a:endParaRPr>
          </a:p>
        </p:txBody>
      </p:sp>
      <p:sp>
        <p:nvSpPr>
          <p:cNvPr id="2" name="CuadroTexto 1"/>
          <p:cNvSpPr txBox="1"/>
          <p:nvPr/>
        </p:nvSpPr>
        <p:spPr>
          <a:xfrm>
            <a:off x="2" y="111155"/>
            <a:ext cx="12191998" cy="769441"/>
          </a:xfrm>
          <a:prstGeom prst="rect">
            <a:avLst/>
          </a:prstGeom>
          <a:solidFill>
            <a:schemeClr val="accent4"/>
          </a:solidFill>
        </p:spPr>
        <p:txBody>
          <a:bodyPr wrap="square" rtlCol="0">
            <a:spAutoFit/>
          </a:bodyPr>
          <a:lstStyle/>
          <a:p>
            <a:pPr algn="ctr"/>
            <a:r>
              <a:rPr lang="es-ES" sz="4400" b="1" dirty="0"/>
              <a:t>Modelos de dispositivos electrónicos </a:t>
            </a:r>
            <a:endParaRPr lang="es-ES" sz="4400" dirty="0"/>
          </a:p>
        </p:txBody>
      </p:sp>
      <p:pic>
        <p:nvPicPr>
          <p:cNvPr id="5" name="Imagen 4"/>
          <p:cNvPicPr>
            <a:picLocks noChangeAspect="1"/>
          </p:cNvPicPr>
          <p:nvPr/>
        </p:nvPicPr>
        <p:blipFill>
          <a:blip r:embed="rId2"/>
          <a:stretch>
            <a:fillRect/>
          </a:stretch>
        </p:blipFill>
        <p:spPr>
          <a:xfrm>
            <a:off x="1" y="818188"/>
            <a:ext cx="12144040" cy="5671193"/>
          </a:xfrm>
          <a:prstGeom prst="rect">
            <a:avLst/>
          </a:prstGeom>
        </p:spPr>
      </p:pic>
      <p:sp>
        <p:nvSpPr>
          <p:cNvPr id="6" name="Rectángulo 5"/>
          <p:cNvSpPr/>
          <p:nvPr/>
        </p:nvSpPr>
        <p:spPr>
          <a:xfrm>
            <a:off x="0" y="6163508"/>
            <a:ext cx="12192000" cy="646331"/>
          </a:xfrm>
          <a:prstGeom prst="rect">
            <a:avLst/>
          </a:prstGeom>
          <a:solidFill>
            <a:srgbClr val="00B0F0"/>
          </a:solidFill>
        </p:spPr>
        <p:txBody>
          <a:bodyPr wrap="square">
            <a:spAutoFit/>
          </a:bodyPr>
          <a:lstStyle/>
          <a:p>
            <a:pPr algn="just">
              <a:spcAft>
                <a:spcPts val="0"/>
              </a:spcAft>
            </a:pPr>
            <a:r>
              <a:rPr lang="es-ES_tradnl" dirty="0">
                <a:effectLst/>
                <a:latin typeface="Cochin"/>
                <a:ea typeface="MS Mincho"/>
                <a:cs typeface="Times New Roman" panose="02020603050405020304" pitchFamily="18" charset="0"/>
              </a:rPr>
              <a:t> </a:t>
            </a:r>
            <a:endParaRPr lang="es-ES" sz="3200" dirty="0">
              <a:effectLst/>
              <a:latin typeface="Cambria" panose="02040503050406030204" pitchFamily="18" charset="0"/>
              <a:ea typeface="MS Mincho"/>
              <a:cs typeface="Times New Roman" panose="02020603050405020304" pitchFamily="18" charset="0"/>
            </a:endParaRPr>
          </a:p>
          <a:p>
            <a:pPr algn="ctr">
              <a:spcAft>
                <a:spcPts val="0"/>
              </a:spcAft>
            </a:pPr>
            <a:r>
              <a:rPr lang="es-ES_tradnl" dirty="0">
                <a:effectLst/>
                <a:latin typeface="Cochin"/>
                <a:ea typeface="MS Mincho"/>
                <a:cs typeface="Times New Roman" panose="02020603050405020304" pitchFamily="18" charset="0"/>
              </a:rPr>
              <a:t>Fuente: CDC (Control and </a:t>
            </a:r>
            <a:r>
              <a:rPr lang="es-ES_tradnl" dirty="0" err="1">
                <a:effectLst/>
                <a:latin typeface="Cochin"/>
                <a:ea typeface="MS Mincho"/>
                <a:cs typeface="Times New Roman" panose="02020603050405020304" pitchFamily="18" charset="0"/>
              </a:rPr>
              <a:t>Disease</a:t>
            </a:r>
            <a:r>
              <a:rPr lang="es-ES_tradnl" dirty="0">
                <a:effectLst/>
                <a:latin typeface="Cochin"/>
                <a:ea typeface="MS Mincho"/>
                <a:cs typeface="Times New Roman" panose="02020603050405020304" pitchFamily="18" charset="0"/>
              </a:rPr>
              <a:t> Center)</a:t>
            </a:r>
            <a:endParaRPr lang="es-ES" sz="32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44671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92690" y="1308402"/>
            <a:ext cx="7886700" cy="1800200"/>
          </a:xfrm>
        </p:spPr>
        <p:txBody>
          <a:bodyPr>
            <a:normAutofit/>
          </a:bodyPr>
          <a:lstStyle/>
          <a:p>
            <a:br>
              <a:rPr lang="es-ES" sz="3100" dirty="0">
                <a:latin typeface="Arial" panose="020B0604020202020204" pitchFamily="34" charset="0"/>
                <a:cs typeface="Arial" panose="020B0604020202020204" pitchFamily="34" charset="0"/>
              </a:rPr>
            </a:br>
            <a:endParaRPr lang="es-ES" sz="31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6</a:t>
            </a:fld>
            <a:endParaRPr lang="es-ES" altLang="es-ES_tradnl" dirty="0">
              <a:solidFill>
                <a:srgbClr val="000000"/>
              </a:solidFill>
            </a:endParaRPr>
          </a:p>
        </p:txBody>
      </p:sp>
      <p:sp>
        <p:nvSpPr>
          <p:cNvPr id="2" name="CuadroTexto 1"/>
          <p:cNvSpPr txBox="1"/>
          <p:nvPr/>
        </p:nvSpPr>
        <p:spPr>
          <a:xfrm>
            <a:off x="-47957" y="1186219"/>
            <a:ext cx="12191998" cy="769441"/>
          </a:xfrm>
          <a:prstGeom prst="rect">
            <a:avLst/>
          </a:prstGeom>
          <a:solidFill>
            <a:schemeClr val="accent4"/>
          </a:solidFill>
        </p:spPr>
        <p:txBody>
          <a:bodyPr wrap="square" rtlCol="0">
            <a:spAutoFit/>
          </a:bodyPr>
          <a:lstStyle/>
          <a:p>
            <a:pPr algn="ctr"/>
            <a:r>
              <a:rPr lang="es-ES" sz="4400" b="1" dirty="0"/>
              <a:t>Modelos de dispositivos electrónicos </a:t>
            </a:r>
            <a:endParaRPr lang="es-ES" sz="4400" dirty="0"/>
          </a:p>
        </p:txBody>
      </p:sp>
      <p:pic>
        <p:nvPicPr>
          <p:cNvPr id="7" name="Imagen 6"/>
          <p:cNvPicPr>
            <a:picLocks noChangeAspect="1"/>
          </p:cNvPicPr>
          <p:nvPr/>
        </p:nvPicPr>
        <p:blipFill>
          <a:blip r:embed="rId2"/>
          <a:stretch>
            <a:fillRect/>
          </a:stretch>
        </p:blipFill>
        <p:spPr>
          <a:xfrm>
            <a:off x="4988609" y="2676078"/>
            <a:ext cx="3426342" cy="3490270"/>
          </a:xfrm>
          <a:prstGeom prst="rect">
            <a:avLst/>
          </a:prstGeom>
        </p:spPr>
      </p:pic>
      <p:pic>
        <p:nvPicPr>
          <p:cNvPr id="8" name="Imagen 7"/>
          <p:cNvPicPr>
            <a:picLocks noChangeAspect="1"/>
          </p:cNvPicPr>
          <p:nvPr/>
        </p:nvPicPr>
        <p:blipFill>
          <a:blip r:embed="rId3"/>
          <a:stretch>
            <a:fillRect/>
          </a:stretch>
        </p:blipFill>
        <p:spPr>
          <a:xfrm>
            <a:off x="8876122" y="2651692"/>
            <a:ext cx="3122289" cy="3539043"/>
          </a:xfrm>
          <a:prstGeom prst="rect">
            <a:avLst/>
          </a:prstGeom>
        </p:spPr>
      </p:pic>
      <p:pic>
        <p:nvPicPr>
          <p:cNvPr id="9" name="Imagen 8"/>
          <p:cNvPicPr>
            <a:picLocks noChangeAspect="1"/>
          </p:cNvPicPr>
          <p:nvPr/>
        </p:nvPicPr>
        <p:blipFill>
          <a:blip r:embed="rId4"/>
          <a:stretch>
            <a:fillRect/>
          </a:stretch>
        </p:blipFill>
        <p:spPr>
          <a:xfrm>
            <a:off x="1011619" y="2700464"/>
            <a:ext cx="3486240" cy="3465883"/>
          </a:xfrm>
          <a:prstGeom prst="rect">
            <a:avLst/>
          </a:prstGeom>
        </p:spPr>
      </p:pic>
    </p:spTree>
    <p:extLst>
      <p:ext uri="{BB962C8B-B14F-4D97-AF65-F5344CB8AC3E}">
        <p14:creationId xmlns:p14="http://schemas.microsoft.com/office/powerpoint/2010/main" val="286970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92690" y="1308402"/>
            <a:ext cx="7886700" cy="1800200"/>
          </a:xfrm>
        </p:spPr>
        <p:txBody>
          <a:bodyPr>
            <a:normAutofit/>
          </a:bodyPr>
          <a:lstStyle/>
          <a:p>
            <a:br>
              <a:rPr lang="es-ES" sz="3100" dirty="0">
                <a:latin typeface="Arial" panose="020B0604020202020204" pitchFamily="34" charset="0"/>
                <a:cs typeface="Arial" panose="020B0604020202020204" pitchFamily="34" charset="0"/>
              </a:rPr>
            </a:br>
            <a:endParaRPr lang="es-ES" sz="31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7</a:t>
            </a:fld>
            <a:endParaRPr lang="es-ES" altLang="es-ES_tradnl" dirty="0">
              <a:solidFill>
                <a:srgbClr val="000000"/>
              </a:solidFill>
            </a:endParaRPr>
          </a:p>
        </p:txBody>
      </p:sp>
      <p:sp>
        <p:nvSpPr>
          <p:cNvPr id="2" name="CuadroTexto 1"/>
          <p:cNvSpPr txBox="1"/>
          <p:nvPr/>
        </p:nvSpPr>
        <p:spPr>
          <a:xfrm>
            <a:off x="-47957" y="1186219"/>
            <a:ext cx="12191998" cy="769441"/>
          </a:xfrm>
          <a:prstGeom prst="rect">
            <a:avLst/>
          </a:prstGeom>
          <a:solidFill>
            <a:schemeClr val="accent4"/>
          </a:solidFill>
        </p:spPr>
        <p:txBody>
          <a:bodyPr wrap="square" rtlCol="0">
            <a:spAutoFit/>
          </a:bodyPr>
          <a:lstStyle/>
          <a:p>
            <a:pPr algn="ctr"/>
            <a:r>
              <a:rPr lang="es-ES" sz="4400" b="1" dirty="0"/>
              <a:t>Partes de un cigarrillo electrónico: </a:t>
            </a:r>
            <a:endParaRPr lang="es-ES" sz="4400" dirty="0"/>
          </a:p>
        </p:txBody>
      </p:sp>
      <p:pic>
        <p:nvPicPr>
          <p:cNvPr id="5" name="Imagen 4"/>
          <p:cNvPicPr>
            <a:picLocks noChangeAspect="1"/>
          </p:cNvPicPr>
          <p:nvPr/>
        </p:nvPicPr>
        <p:blipFill>
          <a:blip r:embed="rId2"/>
          <a:stretch>
            <a:fillRect/>
          </a:stretch>
        </p:blipFill>
        <p:spPr>
          <a:xfrm>
            <a:off x="0" y="2224151"/>
            <a:ext cx="12144041" cy="4720346"/>
          </a:xfrm>
          <a:prstGeom prst="rect">
            <a:avLst/>
          </a:prstGeom>
        </p:spPr>
      </p:pic>
    </p:spTree>
    <p:extLst>
      <p:ext uri="{BB962C8B-B14F-4D97-AF65-F5344CB8AC3E}">
        <p14:creationId xmlns:p14="http://schemas.microsoft.com/office/powerpoint/2010/main" val="43834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F4BE230-ACFD-490C-9425-0B2A6B178BDA}" type="slidenum">
              <a:rPr lang="es-ES" altLang="es-ES_tradnl" smtClean="0">
                <a:solidFill>
                  <a:srgbClr val="000000"/>
                </a:solidFill>
              </a:rPr>
              <a:pPr>
                <a:defRPr/>
              </a:pPr>
              <a:t>8</a:t>
            </a:fld>
            <a:endParaRPr lang="es-ES" altLang="es-ES_tradnl" dirty="0">
              <a:solidFill>
                <a:srgbClr val="000000"/>
              </a:solidFill>
            </a:endParaRPr>
          </a:p>
        </p:txBody>
      </p:sp>
      <p:sp>
        <p:nvSpPr>
          <p:cNvPr id="5" name="Rectángulo 4"/>
          <p:cNvSpPr/>
          <p:nvPr/>
        </p:nvSpPr>
        <p:spPr>
          <a:xfrm>
            <a:off x="1102679" y="2367005"/>
            <a:ext cx="10060767" cy="83099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none">
            <a:spAutoFit/>
          </a:bodyPr>
          <a:lstStyle/>
          <a:p>
            <a:pPr algn="just">
              <a:spcAft>
                <a:spcPts val="0"/>
              </a:spcAft>
            </a:pPr>
            <a:r>
              <a:rPr lang="es-ES" sz="4400" dirty="0">
                <a:latin typeface="Cochin"/>
                <a:ea typeface="Times New Roman" panose="02020603050405020304" pitchFamily="18" charset="0"/>
                <a:cs typeface="Times New Roman" panose="02020603050405020304" pitchFamily="18" charset="0"/>
              </a:rPr>
              <a:t>2</a:t>
            </a:r>
            <a:r>
              <a:rPr lang="es-ES" sz="4400" dirty="0">
                <a:effectLst/>
                <a:latin typeface="Cochin"/>
                <a:ea typeface="Times New Roman" panose="02020603050405020304" pitchFamily="18" charset="0"/>
                <a:cs typeface="Times New Roman" panose="02020603050405020304" pitchFamily="18" charset="0"/>
              </a:rPr>
              <a:t>.- </a:t>
            </a:r>
            <a:r>
              <a:rPr lang="es-ES" sz="4800" dirty="0"/>
              <a:t>¿Conocéis a amigos que los utilizan?</a:t>
            </a:r>
            <a:endParaRPr lang="es-ES" sz="4800" dirty="0">
              <a:effectLst/>
              <a:latin typeface="Cambria" panose="02040503050406030204" pitchFamily="18" charset="0"/>
              <a:ea typeface="MS Mincho"/>
              <a:cs typeface="Times New Roman" panose="02020603050405020304" pitchFamily="18" charset="0"/>
            </a:endParaRPr>
          </a:p>
        </p:txBody>
      </p:sp>
      <p:sp>
        <p:nvSpPr>
          <p:cNvPr id="2" name="CuadroTexto 1">
            <a:extLst>
              <a:ext uri="{FF2B5EF4-FFF2-40B4-BE49-F238E27FC236}">
                <a16:creationId xmlns:a16="http://schemas.microsoft.com/office/drawing/2014/main" id="{7478F7F0-EE77-FD1A-DA6B-7A5693F5D38B}"/>
              </a:ext>
            </a:extLst>
          </p:cNvPr>
          <p:cNvSpPr txBox="1"/>
          <p:nvPr/>
        </p:nvSpPr>
        <p:spPr>
          <a:xfrm>
            <a:off x="2166152" y="3429000"/>
            <a:ext cx="8069802" cy="369332"/>
          </a:xfrm>
          <a:prstGeom prst="rect">
            <a:avLst/>
          </a:prstGeom>
          <a:noFill/>
        </p:spPr>
        <p:txBody>
          <a:bodyPr wrap="square" rtlCol="0">
            <a:spAutoFit/>
          </a:bodyPr>
          <a:lstStyle/>
          <a:p>
            <a:r>
              <a:rPr lang="es-ES" dirty="0"/>
              <a:t>(COTEJAR LOS DATOS CON LA INFORMACIÓN DE LAS SIGUIENTES DIAPOSITIVAS)</a:t>
            </a:r>
          </a:p>
        </p:txBody>
      </p:sp>
    </p:spTree>
    <p:extLst>
      <p:ext uri="{BB962C8B-B14F-4D97-AF65-F5344CB8AC3E}">
        <p14:creationId xmlns:p14="http://schemas.microsoft.com/office/powerpoint/2010/main" val="3909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1524000" y="1"/>
            <a:ext cx="9144000" cy="830263"/>
          </a:xfrm>
          <a:prstGeom prst="rect">
            <a:avLst/>
          </a:prstGeom>
          <a:solidFill>
            <a:srgbClr val="006600"/>
          </a:solidFill>
          <a:ln>
            <a:noFill/>
          </a:ln>
          <a:effec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a:spcBef>
                <a:spcPct val="0"/>
              </a:spcBef>
              <a:buClrTx/>
              <a:buSzTx/>
              <a:buFontTx/>
              <a:buNone/>
            </a:pPr>
            <a:r>
              <a:rPr lang="es-ES_tradnl" altLang="es-ES" sz="2400" b="1" dirty="0">
                <a:solidFill>
                  <a:schemeClr val="bg1"/>
                </a:solidFill>
                <a:latin typeface="Calibri" pitchFamily="34" charset="0"/>
              </a:rPr>
              <a:t>Proporción (%) de consumidores de </a:t>
            </a:r>
            <a:r>
              <a:rPr lang="es-ES_tradnl" altLang="es-ES" sz="2400" b="1" u="sng" dirty="0">
                <a:solidFill>
                  <a:schemeClr val="bg1"/>
                </a:solidFill>
                <a:latin typeface="Calibri" pitchFamily="34" charset="0"/>
              </a:rPr>
              <a:t>cigarrillos electrónicos</a:t>
            </a:r>
            <a:r>
              <a:rPr lang="es-ES_tradnl" altLang="es-ES" sz="2400" b="1" dirty="0">
                <a:solidFill>
                  <a:schemeClr val="bg1"/>
                </a:solidFill>
                <a:latin typeface="Calibri" pitchFamily="34" charset="0"/>
              </a:rPr>
              <a:t>.</a:t>
            </a:r>
          </a:p>
          <a:p>
            <a:pPr algn="ctr">
              <a:spcBef>
                <a:spcPct val="0"/>
              </a:spcBef>
              <a:buClrTx/>
              <a:buSzTx/>
              <a:buFontTx/>
              <a:buNone/>
            </a:pPr>
            <a:r>
              <a:rPr lang="es-ES_tradnl" altLang="es-ES" sz="2400" b="1" dirty="0">
                <a:solidFill>
                  <a:schemeClr val="bg1"/>
                </a:solidFill>
                <a:latin typeface="Calibri" pitchFamily="34" charset="0"/>
              </a:rPr>
              <a:t>ESTUDES, 2020/21.</a:t>
            </a:r>
            <a:endParaRPr lang="es-ES" altLang="es-ES" sz="2400" b="1" dirty="0">
              <a:solidFill>
                <a:schemeClr val="bg1"/>
              </a:solidFill>
              <a:latin typeface="Calibri" pitchFamily="34" charset="0"/>
            </a:endParaRPr>
          </a:p>
        </p:txBody>
      </p:sp>
      <p:sp>
        <p:nvSpPr>
          <p:cNvPr id="22533" name="Text Box 3"/>
          <p:cNvSpPr txBox="1">
            <a:spLocks noChangeArrowheads="1"/>
          </p:cNvSpPr>
          <p:nvPr/>
        </p:nvSpPr>
        <p:spPr bwMode="auto">
          <a:xfrm>
            <a:off x="5880100" y="6613526"/>
            <a:ext cx="4787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s-ES_tradnl" altLang="es-ES" sz="1000" b="1" dirty="0">
                <a:solidFill>
                  <a:srgbClr val="006600"/>
                </a:solidFill>
                <a:latin typeface="Calibri" pitchFamily="34" charset="0"/>
              </a:rPr>
              <a:t>FUENTE: ESTUDES 2020/21. Comisionado Regional  para la droga de Castilla y León.  </a:t>
            </a:r>
            <a:endParaRPr lang="es-ES" altLang="es-ES" sz="1000" dirty="0">
              <a:solidFill>
                <a:srgbClr val="006600"/>
              </a:solidFill>
              <a:latin typeface="Calibri" pitchFamily="34" charset="0"/>
            </a:endParaRPr>
          </a:p>
        </p:txBody>
      </p:sp>
      <p:graphicFrame>
        <p:nvGraphicFramePr>
          <p:cNvPr id="8" name="1 Gráfico">
            <a:extLst>
              <a:ext uri="{FF2B5EF4-FFF2-40B4-BE49-F238E27FC236}">
                <a16:creationId xmlns:a16="http://schemas.microsoft.com/office/drawing/2014/main" id="{8A9967F4-EED3-41DE-BF06-9D4CB0F46E80}"/>
              </a:ext>
            </a:extLst>
          </p:cNvPr>
          <p:cNvGraphicFramePr>
            <a:graphicFrameLocks noGrp="1"/>
          </p:cNvGraphicFramePr>
          <p:nvPr/>
        </p:nvGraphicFramePr>
        <p:xfrm>
          <a:off x="4799856" y="1844825"/>
          <a:ext cx="5868144" cy="476870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0">
            <a:extLst>
              <a:ext uri="{FF2B5EF4-FFF2-40B4-BE49-F238E27FC236}">
                <a16:creationId xmlns:a16="http://schemas.microsoft.com/office/drawing/2014/main" id="{C0695573-10BB-42BB-B580-3BC9C3E31D95}"/>
              </a:ext>
            </a:extLst>
          </p:cNvPr>
          <p:cNvSpPr>
            <a:spLocks noChangeArrowheads="1"/>
          </p:cNvSpPr>
          <p:nvPr/>
        </p:nvSpPr>
        <p:spPr bwMode="auto">
          <a:xfrm>
            <a:off x="1661086" y="2102549"/>
            <a:ext cx="3168352" cy="1692771"/>
          </a:xfrm>
          <a:prstGeom prst="rect">
            <a:avLst/>
          </a:prstGeom>
          <a:noFill/>
          <a:ln w="25400">
            <a:solidFill>
              <a:srgbClr val="006600"/>
            </a:solidFill>
            <a:miter lim="800000"/>
            <a:headEnd/>
            <a:tailEnd/>
          </a:ln>
          <a:effectLst/>
        </p:spPr>
        <p:txBody>
          <a:bodyPr wrap="square"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006600"/>
              </a:buClr>
              <a:buNone/>
            </a:pPr>
            <a:r>
              <a:rPr lang="es-ES" altLang="es-ES" sz="1600" b="1" dirty="0">
                <a:solidFill>
                  <a:srgbClr val="333333"/>
                </a:solidFill>
                <a:latin typeface="Calibri" pitchFamily="34" charset="0"/>
              </a:rPr>
              <a:t>Características del consumo</a:t>
            </a:r>
          </a:p>
          <a:p>
            <a:pPr algn="ctr" eaLnBrk="1" hangingPunct="1">
              <a:spcBef>
                <a:spcPts val="0"/>
              </a:spcBef>
              <a:buClr>
                <a:srgbClr val="006600"/>
              </a:buClr>
              <a:buNone/>
            </a:pPr>
            <a:r>
              <a:rPr lang="es-ES" altLang="es-ES" sz="1600" dirty="0">
                <a:solidFill>
                  <a:srgbClr val="333333"/>
                </a:solidFill>
                <a:latin typeface="Calibri" pitchFamily="34" charset="0"/>
              </a:rPr>
              <a:t>(alguna vez en la vida)</a:t>
            </a:r>
          </a:p>
          <a:p>
            <a:pPr eaLnBrk="1" hangingPunct="1">
              <a:spcBef>
                <a:spcPct val="50000"/>
              </a:spcBef>
              <a:buClr>
                <a:srgbClr val="006600"/>
              </a:buClr>
              <a:buFont typeface="Wingdings" pitchFamily="2" charset="2"/>
              <a:buChar char="è"/>
            </a:pPr>
            <a:r>
              <a:rPr lang="es-ES" altLang="es-ES" sz="1600" b="1" dirty="0">
                <a:solidFill>
                  <a:srgbClr val="333333"/>
                </a:solidFill>
                <a:latin typeface="Calibri" pitchFamily="34" charset="0"/>
              </a:rPr>
              <a:t>62,5%</a:t>
            </a:r>
            <a:r>
              <a:rPr lang="es-ES" altLang="es-ES" sz="1600" dirty="0">
                <a:solidFill>
                  <a:srgbClr val="333333"/>
                </a:solidFill>
                <a:latin typeface="Calibri" pitchFamily="34" charset="0"/>
              </a:rPr>
              <a:t> sin nicotina</a:t>
            </a:r>
          </a:p>
          <a:p>
            <a:pPr eaLnBrk="1" hangingPunct="1">
              <a:spcBef>
                <a:spcPct val="50000"/>
              </a:spcBef>
              <a:buClr>
                <a:srgbClr val="006600"/>
              </a:buClr>
              <a:buFont typeface="Wingdings" pitchFamily="2" charset="2"/>
              <a:buChar char="è"/>
            </a:pPr>
            <a:r>
              <a:rPr lang="es-ES" altLang="es-ES" sz="1600" b="1" dirty="0">
                <a:solidFill>
                  <a:srgbClr val="333333"/>
                </a:solidFill>
                <a:latin typeface="Calibri" pitchFamily="34" charset="0"/>
              </a:rPr>
              <a:t>15,3%</a:t>
            </a:r>
            <a:r>
              <a:rPr lang="es-ES" altLang="es-ES" sz="1600" dirty="0">
                <a:solidFill>
                  <a:srgbClr val="333333"/>
                </a:solidFill>
                <a:latin typeface="Calibri" pitchFamily="34" charset="0"/>
              </a:rPr>
              <a:t> con nicotina</a:t>
            </a:r>
          </a:p>
          <a:p>
            <a:pPr eaLnBrk="1" hangingPunct="1">
              <a:spcBef>
                <a:spcPct val="50000"/>
              </a:spcBef>
              <a:buClr>
                <a:srgbClr val="006600"/>
              </a:buClr>
              <a:buFont typeface="Wingdings" pitchFamily="2" charset="2"/>
              <a:buChar char="è"/>
            </a:pPr>
            <a:r>
              <a:rPr lang="es-ES" altLang="es-ES" sz="1600" b="1" dirty="0">
                <a:solidFill>
                  <a:srgbClr val="333333"/>
                </a:solidFill>
                <a:latin typeface="Calibri" pitchFamily="34" charset="0"/>
              </a:rPr>
              <a:t>22,2%</a:t>
            </a:r>
            <a:r>
              <a:rPr lang="es-ES" altLang="es-ES" sz="1600" dirty="0">
                <a:solidFill>
                  <a:srgbClr val="333333"/>
                </a:solidFill>
                <a:latin typeface="Calibri" pitchFamily="34" charset="0"/>
              </a:rPr>
              <a:t> de los dos tipos</a:t>
            </a:r>
          </a:p>
        </p:txBody>
      </p:sp>
      <p:sp>
        <p:nvSpPr>
          <p:cNvPr id="11" name="Rectangle 10">
            <a:extLst>
              <a:ext uri="{FF2B5EF4-FFF2-40B4-BE49-F238E27FC236}">
                <a16:creationId xmlns:a16="http://schemas.microsoft.com/office/drawing/2014/main" id="{BE67CF02-BB71-4722-BBFD-2F7673AAA2A1}"/>
              </a:ext>
            </a:extLst>
          </p:cNvPr>
          <p:cNvSpPr>
            <a:spLocks noChangeArrowheads="1"/>
          </p:cNvSpPr>
          <p:nvPr/>
        </p:nvSpPr>
        <p:spPr bwMode="auto">
          <a:xfrm>
            <a:off x="1652206" y="888862"/>
            <a:ext cx="8620258" cy="954107"/>
          </a:xfrm>
          <a:prstGeom prst="rect">
            <a:avLst/>
          </a:prstGeom>
          <a:noFill/>
          <a:ln w="25400">
            <a:solidFill>
              <a:srgbClr val="006600"/>
            </a:solidFill>
            <a:miter lim="800000"/>
            <a:headEnd/>
            <a:tailEnd/>
          </a:ln>
          <a:effectLst/>
        </p:spPr>
        <p:txBody>
          <a:bodyPr wrap="square"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ts val="0"/>
              </a:spcBef>
              <a:buClr>
                <a:srgbClr val="006600"/>
              </a:buClr>
              <a:buFont typeface="Wingdings" pitchFamily="2" charset="2"/>
              <a:buChar char="è"/>
            </a:pPr>
            <a:r>
              <a:rPr lang="es-ES" altLang="es-ES" sz="2000" dirty="0">
                <a:solidFill>
                  <a:srgbClr val="333333"/>
                </a:solidFill>
                <a:latin typeface="Calibri" pitchFamily="34" charset="0"/>
              </a:rPr>
              <a:t> </a:t>
            </a:r>
            <a:r>
              <a:rPr lang="es-ES" altLang="es-ES" sz="1800" dirty="0">
                <a:solidFill>
                  <a:srgbClr val="333333"/>
                </a:solidFill>
                <a:latin typeface="Calibri" pitchFamily="34" charset="0"/>
              </a:rPr>
              <a:t>El consumo alguna vez en la vida</a:t>
            </a:r>
            <a:r>
              <a:rPr lang="es-ES" altLang="es-ES" sz="1800" b="1" dirty="0">
                <a:solidFill>
                  <a:srgbClr val="333333"/>
                </a:solidFill>
                <a:latin typeface="Calibri" pitchFamily="34" charset="0"/>
              </a:rPr>
              <a:t> </a:t>
            </a:r>
            <a:r>
              <a:rPr lang="es-ES" altLang="es-ES" sz="1800" dirty="0">
                <a:solidFill>
                  <a:srgbClr val="333333"/>
                </a:solidFill>
                <a:latin typeface="Calibri" pitchFamily="34" charset="0"/>
              </a:rPr>
              <a:t>de </a:t>
            </a:r>
            <a:r>
              <a:rPr lang="es-ES" altLang="es-ES" sz="1800" b="1" dirty="0">
                <a:solidFill>
                  <a:srgbClr val="333333"/>
                </a:solidFill>
                <a:latin typeface="Calibri" pitchFamily="34" charset="0"/>
              </a:rPr>
              <a:t>cigarrillos electrónicos</a:t>
            </a:r>
            <a:r>
              <a:rPr lang="es-ES" altLang="es-ES" sz="1800" dirty="0">
                <a:solidFill>
                  <a:srgbClr val="333333"/>
                </a:solidFill>
                <a:latin typeface="Calibri" pitchFamily="34" charset="0"/>
              </a:rPr>
              <a:t> se sitúa en el 43,6%.</a:t>
            </a:r>
          </a:p>
          <a:p>
            <a:pPr algn="just" eaLnBrk="1" hangingPunct="1">
              <a:spcBef>
                <a:spcPts val="0"/>
              </a:spcBef>
              <a:buClr>
                <a:srgbClr val="006600"/>
              </a:buClr>
              <a:buFont typeface="Wingdings" pitchFamily="2" charset="2"/>
              <a:buChar char="è"/>
            </a:pPr>
            <a:r>
              <a:rPr lang="es-ES" altLang="es-ES" sz="1800" dirty="0">
                <a:solidFill>
                  <a:srgbClr val="333333"/>
                </a:solidFill>
                <a:latin typeface="Calibri" pitchFamily="34" charset="0"/>
              </a:rPr>
              <a:t> Está más extendido en hombres que en mujeres, con diferencias significativas alguna vez en la vida, en el último año y en el último mes.</a:t>
            </a:r>
          </a:p>
        </p:txBody>
      </p:sp>
      <p:sp>
        <p:nvSpPr>
          <p:cNvPr id="12" name="Rectangle 10">
            <a:extLst>
              <a:ext uri="{FF2B5EF4-FFF2-40B4-BE49-F238E27FC236}">
                <a16:creationId xmlns:a16="http://schemas.microsoft.com/office/drawing/2014/main" id="{0811A4D4-D7FB-4A54-A26E-2F51B9A80AC2}"/>
              </a:ext>
            </a:extLst>
          </p:cNvPr>
          <p:cNvSpPr>
            <a:spLocks noChangeArrowheads="1"/>
          </p:cNvSpPr>
          <p:nvPr/>
        </p:nvSpPr>
        <p:spPr bwMode="auto">
          <a:xfrm>
            <a:off x="1652206" y="3948829"/>
            <a:ext cx="3168352" cy="1323439"/>
          </a:xfrm>
          <a:prstGeom prst="rect">
            <a:avLst/>
          </a:prstGeom>
          <a:noFill/>
          <a:ln w="25400">
            <a:solidFill>
              <a:srgbClr val="006600"/>
            </a:solidFill>
            <a:miter lim="800000"/>
            <a:headEnd/>
            <a:tailEnd/>
          </a:ln>
          <a:effectLst/>
        </p:spPr>
        <p:txBody>
          <a:bodyPr wrap="square"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006600"/>
              </a:buClr>
              <a:buNone/>
            </a:pPr>
            <a:r>
              <a:rPr lang="es-ES" altLang="es-ES" sz="1600" dirty="0">
                <a:solidFill>
                  <a:srgbClr val="333333"/>
                </a:solidFill>
                <a:latin typeface="Calibri" pitchFamily="34" charset="0"/>
              </a:rPr>
              <a:t>El </a:t>
            </a:r>
            <a:r>
              <a:rPr lang="es-ES" altLang="es-ES" sz="1600" b="1" dirty="0">
                <a:solidFill>
                  <a:srgbClr val="333333"/>
                </a:solidFill>
                <a:latin typeface="Calibri" pitchFamily="34" charset="0"/>
              </a:rPr>
              <a:t>9,1%</a:t>
            </a:r>
            <a:r>
              <a:rPr lang="es-ES" altLang="es-ES" sz="1600" dirty="0">
                <a:solidFill>
                  <a:srgbClr val="333333"/>
                </a:solidFill>
                <a:latin typeface="Calibri" pitchFamily="34" charset="0"/>
              </a:rPr>
              <a:t> de los consumidores alguna vez en la vida utiliza los cigarrillos electrónicos </a:t>
            </a:r>
            <a:r>
              <a:rPr lang="es-ES" altLang="es-ES" sz="1600" b="1" dirty="0">
                <a:solidFill>
                  <a:srgbClr val="333333"/>
                </a:solidFill>
                <a:latin typeface="Calibri" pitchFamily="34" charset="0"/>
              </a:rPr>
              <a:t>para reducir su consumo de tabaco o dejar de fumar</a:t>
            </a:r>
          </a:p>
        </p:txBody>
      </p:sp>
      <p:sp>
        <p:nvSpPr>
          <p:cNvPr id="10" name="Rectangle 10">
            <a:extLst>
              <a:ext uri="{FF2B5EF4-FFF2-40B4-BE49-F238E27FC236}">
                <a16:creationId xmlns:a16="http://schemas.microsoft.com/office/drawing/2014/main" id="{0811A4D4-D7FB-4A54-A26E-2F51B9A80AC2}"/>
              </a:ext>
            </a:extLst>
          </p:cNvPr>
          <p:cNvSpPr>
            <a:spLocks noChangeArrowheads="1"/>
          </p:cNvSpPr>
          <p:nvPr/>
        </p:nvSpPr>
        <p:spPr bwMode="auto">
          <a:xfrm>
            <a:off x="1661086" y="5464506"/>
            <a:ext cx="3168352" cy="584775"/>
          </a:xfrm>
          <a:prstGeom prst="rect">
            <a:avLst/>
          </a:prstGeom>
          <a:noFill/>
          <a:ln w="25400">
            <a:solidFill>
              <a:srgbClr val="006600"/>
            </a:solidFill>
            <a:miter lim="800000"/>
            <a:headEnd/>
            <a:tailEnd/>
          </a:ln>
          <a:effectLst/>
        </p:spPr>
        <p:txBody>
          <a:bodyPr wrap="square"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
                <a:srgbClr val="006600"/>
              </a:buClr>
              <a:buNone/>
            </a:pPr>
            <a:r>
              <a:rPr lang="es-ES" altLang="es-ES" sz="1600" dirty="0">
                <a:latin typeface="Calibri" pitchFamily="34" charset="0"/>
              </a:rPr>
              <a:t>La </a:t>
            </a:r>
            <a:r>
              <a:rPr lang="es-ES" altLang="es-ES" sz="1600" b="1" dirty="0">
                <a:latin typeface="Calibri" pitchFamily="34" charset="0"/>
              </a:rPr>
              <a:t>edad media de inicio </a:t>
            </a:r>
            <a:r>
              <a:rPr lang="es-ES" altLang="es-ES" sz="1600" dirty="0">
                <a:latin typeface="Calibri" pitchFamily="34" charset="0"/>
              </a:rPr>
              <a:t>del consumo se sitúa en los 13,8 años.</a:t>
            </a:r>
          </a:p>
        </p:txBody>
      </p:sp>
    </p:spTree>
    <p:extLst>
      <p:ext uri="{BB962C8B-B14F-4D97-AF65-F5344CB8AC3E}">
        <p14:creationId xmlns:p14="http://schemas.microsoft.com/office/powerpoint/2010/main" val="3238858143"/>
      </p:ext>
    </p:extLst>
  </p:cSld>
  <p:clrMapOvr>
    <a:masterClrMapping/>
  </p:clrMapOvr>
  <p:transition>
    <p:fade/>
  </p:transition>
</p:sld>
</file>

<file path=ppt/theme/theme1.xml><?xml version="1.0" encoding="utf-8"?>
<a:theme xmlns:a="http://schemas.openxmlformats.org/drawingml/2006/main" name="Dis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1922</Words>
  <Application>Microsoft Office PowerPoint</Application>
  <PresentationFormat>Panorámica</PresentationFormat>
  <Paragraphs>171</Paragraphs>
  <Slides>26</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Arial</vt:lpstr>
      <vt:lpstr>Calibri</vt:lpstr>
      <vt:lpstr>Calibri Light</vt:lpstr>
      <vt:lpstr>Cambria</vt:lpstr>
      <vt:lpstr>Cochin</vt:lpstr>
      <vt:lpstr>Symbol</vt:lpstr>
      <vt:lpstr>Times New Roman</vt:lpstr>
      <vt:lpstr>Wingdings</vt:lpstr>
      <vt:lpstr>Discover</vt:lpstr>
      <vt:lpstr>CIGARRILLO ELECTRÓNICO</vt:lpstr>
      <vt:lpstr>OBJETIVOS</vt:lpstr>
      <vt:lpstr>  Actividad 1-¿Qué es vapear y sus efectos?.   Mediante un brainstorming lanzar al alumnado las 3 siguientes preguntas de forma consecutiva y complementando y corrigiendo la información que aporten con la información que se adjunta:  </vt:lpstr>
      <vt:lpstr> </vt:lpstr>
      <vt:lpstr> </vt:lpstr>
      <vt:lpstr> </vt:lpstr>
      <vt:lpstr> </vt:lpstr>
      <vt:lpstr>Presentación de PowerPoint</vt:lpstr>
      <vt:lpstr>Presentación de PowerPoint</vt:lpstr>
      <vt:lpstr>Presentación de PowerPoint</vt:lpstr>
      <vt:lpstr>Presentación de PowerPoint</vt:lpstr>
      <vt:lpstr>Presentación de PowerPoint</vt:lpstr>
      <vt:lpstr>  Actividad 2-.- ¿Qué motivos tienen los jóvenes para utilización?  </vt:lpstr>
      <vt:lpstr>  Actividad 2-.- ¿Qué motivos tienen los jóvenes para utilización?  </vt:lpstr>
      <vt:lpstr>Recontar las respuestas y explicar que, la industria para aumentar el consumo, y con ellos ganar dinero, explota esos motivos.  -Las empresas que lo venden quieren vincular el producto a juventud, novedad, innovación, salud (sirven para dejar de fumar), pero todos los beneficios no se han demostrado y si el riesgo de su uso.  -De hecho la OMS en su última campaña nos presenta este cartel en el que se incluyen este tipo de dispositivos identificados como otras técnicas de mercadotecnia que usa para llegar especialmente a su colectivo favorito “La nueva generación de clientes”, es decir los jóvenes. </vt:lpstr>
      <vt:lpstr>Presentación de PowerPoint</vt:lpstr>
      <vt:lpstr>Presentación de PowerPoint</vt:lpstr>
      <vt:lpstr>Presentación de PowerPoint</vt:lpstr>
      <vt:lpstr>Presentación de PowerPoint</vt:lpstr>
      <vt:lpstr>Presentación de PowerPoint</vt:lpstr>
      <vt:lpstr>OBJETIVOS</vt:lpstr>
      <vt:lpstr>  Actividad 1-.”QUÉ SE Y QUE PIENSO”.  -Conocéis el consumo de cannabis a través de estos dispositivos.  -Qué riesgos además del consumo de cannabis implica este tipo de consumo.   </vt:lpstr>
      <vt:lpstr>La utilización de estos dispositivos para vapear marihuana, implica la inhalación de los productos eliminados por el aceite de THC y otras sustancias químicas peligrosas. Como consecuencias destacar que:     -Irritación de las vías respiratorias.    -Alteraciones pulmonares (en EEUU en 2019 se asoció a importante lesiones en consumidores de THC a través de estos dispositivos).    -Posible contaminación del aire que se inhala.    -Como droga depresora que es, tiene los mismos efectos que consumida por vía fumada: alteraciones en el modo de pensar, actuar y sentir de una persona.      </vt:lpstr>
      <vt:lpstr>Presentación de PowerPoint</vt:lpstr>
      <vt:lpstr>Presentación de PowerPoint</vt:lpstr>
      <vt:lpstr>Presentación de PowerPoint</vt:lpstr>
    </vt:vector>
  </TitlesOfParts>
  <Company>Junta de Castilla y León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CIGARRILLO ELECTRÓNICO</dc:title>
  <dc:creator>Juan Carlos Gomez Carazo</dc:creator>
  <cp:lastModifiedBy>Maria del Carmen Ortega Perez</cp:lastModifiedBy>
  <cp:revision>14</cp:revision>
  <dcterms:created xsi:type="dcterms:W3CDTF">2021-01-29T08:29:16Z</dcterms:created>
  <dcterms:modified xsi:type="dcterms:W3CDTF">2022-10-26T09:09:00Z</dcterms:modified>
</cp:coreProperties>
</file>